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73" r:id="rId6"/>
    <p:sldId id="264" r:id="rId7"/>
    <p:sldId id="265" r:id="rId8"/>
    <p:sldId id="266" r:id="rId9"/>
    <p:sldId id="268" r:id="rId10"/>
    <p:sldId id="267" r:id="rId11"/>
    <p:sldId id="269" r:id="rId12"/>
    <p:sldId id="270" r:id="rId13"/>
    <p:sldId id="272" r:id="rId14"/>
    <p:sldId id="271" r:id="rId15"/>
    <p:sldId id="262" r:id="rId16"/>
    <p:sldId id="274" r:id="rId17"/>
    <p:sldId id="275" r:id="rId18"/>
    <p:sldId id="278" r:id="rId19"/>
    <p:sldId id="277" r:id="rId20"/>
    <p:sldId id="279" r:id="rId21"/>
    <p:sldId id="280" r:id="rId22"/>
    <p:sldId id="281" r:id="rId23"/>
    <p:sldId id="282" r:id="rId24"/>
    <p:sldId id="283" r:id="rId25"/>
    <p:sldId id="284" r:id="rId26"/>
    <p:sldId id="285" r:id="rId2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82" d="100"/>
          <a:sy n="82" d="100"/>
        </p:scale>
        <p:origin x="62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3C7592-393A-0AED-7A95-7053F72CA35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A2CC671B-69AE-81FC-BF04-E3C56BFB3D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D703B3CE-4B72-1849-2693-60FB526324B7}"/>
              </a:ext>
            </a:extLst>
          </p:cNvPr>
          <p:cNvSpPr>
            <a:spLocks noGrp="1"/>
          </p:cNvSpPr>
          <p:nvPr>
            <p:ph type="dt" sz="half" idx="10"/>
          </p:nvPr>
        </p:nvSpPr>
        <p:spPr/>
        <p:txBody>
          <a:bodyPr/>
          <a:lstStyle/>
          <a:p>
            <a:fld id="{89B331DC-456A-4CC1-B26E-CB70B41C37B7}" type="datetimeFigureOut">
              <a:rPr lang="nl-NL" smtClean="0"/>
              <a:t>16-1-2024</a:t>
            </a:fld>
            <a:endParaRPr lang="nl-NL"/>
          </a:p>
        </p:txBody>
      </p:sp>
      <p:sp>
        <p:nvSpPr>
          <p:cNvPr id="5" name="Tijdelijke aanduiding voor voettekst 4">
            <a:extLst>
              <a:ext uri="{FF2B5EF4-FFF2-40B4-BE49-F238E27FC236}">
                <a16:creationId xmlns:a16="http://schemas.microsoft.com/office/drawing/2014/main" id="{492DFFAB-DBFB-8559-606E-5BA779FFBBF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A790482-2EAB-BF14-D60D-1E73FB28DB4C}"/>
              </a:ext>
            </a:extLst>
          </p:cNvPr>
          <p:cNvSpPr>
            <a:spLocks noGrp="1"/>
          </p:cNvSpPr>
          <p:nvPr>
            <p:ph type="sldNum" sz="quarter" idx="12"/>
          </p:nvPr>
        </p:nvSpPr>
        <p:spPr/>
        <p:txBody>
          <a:bodyPr/>
          <a:lstStyle/>
          <a:p>
            <a:fld id="{5FE43852-E418-4029-BB5D-BC5A9B1E55C7}" type="slidenum">
              <a:rPr lang="nl-NL" smtClean="0"/>
              <a:t>‹nr.›</a:t>
            </a:fld>
            <a:endParaRPr lang="nl-NL"/>
          </a:p>
        </p:txBody>
      </p:sp>
    </p:spTree>
    <p:extLst>
      <p:ext uri="{BB962C8B-B14F-4D97-AF65-F5344CB8AC3E}">
        <p14:creationId xmlns:p14="http://schemas.microsoft.com/office/powerpoint/2010/main" val="3303553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A81FB7-E4C5-C4F9-167D-AA1C4EEF4DF2}"/>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2B11C89C-E931-D915-C4F2-506D2544E7ED}"/>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6DD3DC0-0E08-3CF1-1B58-B4A40F0676E1}"/>
              </a:ext>
            </a:extLst>
          </p:cNvPr>
          <p:cNvSpPr>
            <a:spLocks noGrp="1"/>
          </p:cNvSpPr>
          <p:nvPr>
            <p:ph type="dt" sz="half" idx="10"/>
          </p:nvPr>
        </p:nvSpPr>
        <p:spPr/>
        <p:txBody>
          <a:bodyPr/>
          <a:lstStyle/>
          <a:p>
            <a:fld id="{89B331DC-456A-4CC1-B26E-CB70B41C37B7}" type="datetimeFigureOut">
              <a:rPr lang="nl-NL" smtClean="0"/>
              <a:t>16-1-2024</a:t>
            </a:fld>
            <a:endParaRPr lang="nl-NL"/>
          </a:p>
        </p:txBody>
      </p:sp>
      <p:sp>
        <p:nvSpPr>
          <p:cNvPr id="5" name="Tijdelijke aanduiding voor voettekst 4">
            <a:extLst>
              <a:ext uri="{FF2B5EF4-FFF2-40B4-BE49-F238E27FC236}">
                <a16:creationId xmlns:a16="http://schemas.microsoft.com/office/drawing/2014/main" id="{D10427CD-11E4-6963-E37B-3C4528866D4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CD7F865-38AE-4520-ADD4-DDE6E0F72E5D}"/>
              </a:ext>
            </a:extLst>
          </p:cNvPr>
          <p:cNvSpPr>
            <a:spLocks noGrp="1"/>
          </p:cNvSpPr>
          <p:nvPr>
            <p:ph type="sldNum" sz="quarter" idx="12"/>
          </p:nvPr>
        </p:nvSpPr>
        <p:spPr/>
        <p:txBody>
          <a:bodyPr/>
          <a:lstStyle/>
          <a:p>
            <a:fld id="{5FE43852-E418-4029-BB5D-BC5A9B1E55C7}" type="slidenum">
              <a:rPr lang="nl-NL" smtClean="0"/>
              <a:t>‹nr.›</a:t>
            </a:fld>
            <a:endParaRPr lang="nl-NL"/>
          </a:p>
        </p:txBody>
      </p:sp>
    </p:spTree>
    <p:extLst>
      <p:ext uri="{BB962C8B-B14F-4D97-AF65-F5344CB8AC3E}">
        <p14:creationId xmlns:p14="http://schemas.microsoft.com/office/powerpoint/2010/main" val="1607313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E7732A1C-E1EC-05BD-0F01-2A3395771561}"/>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BB187B84-BEEA-F628-D5DC-2673E66C5AA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B222A4B-F044-E96B-7B80-7B4B92E6B55F}"/>
              </a:ext>
            </a:extLst>
          </p:cNvPr>
          <p:cNvSpPr>
            <a:spLocks noGrp="1"/>
          </p:cNvSpPr>
          <p:nvPr>
            <p:ph type="dt" sz="half" idx="10"/>
          </p:nvPr>
        </p:nvSpPr>
        <p:spPr/>
        <p:txBody>
          <a:bodyPr/>
          <a:lstStyle/>
          <a:p>
            <a:fld id="{89B331DC-456A-4CC1-B26E-CB70B41C37B7}" type="datetimeFigureOut">
              <a:rPr lang="nl-NL" smtClean="0"/>
              <a:t>16-1-2024</a:t>
            </a:fld>
            <a:endParaRPr lang="nl-NL"/>
          </a:p>
        </p:txBody>
      </p:sp>
      <p:sp>
        <p:nvSpPr>
          <p:cNvPr id="5" name="Tijdelijke aanduiding voor voettekst 4">
            <a:extLst>
              <a:ext uri="{FF2B5EF4-FFF2-40B4-BE49-F238E27FC236}">
                <a16:creationId xmlns:a16="http://schemas.microsoft.com/office/drawing/2014/main" id="{170D1F1F-434C-CC99-8275-484B2B51D1D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B6485C3-D120-4B42-F6B4-47241804503E}"/>
              </a:ext>
            </a:extLst>
          </p:cNvPr>
          <p:cNvSpPr>
            <a:spLocks noGrp="1"/>
          </p:cNvSpPr>
          <p:nvPr>
            <p:ph type="sldNum" sz="quarter" idx="12"/>
          </p:nvPr>
        </p:nvSpPr>
        <p:spPr/>
        <p:txBody>
          <a:bodyPr/>
          <a:lstStyle/>
          <a:p>
            <a:fld id="{5FE43852-E418-4029-BB5D-BC5A9B1E55C7}" type="slidenum">
              <a:rPr lang="nl-NL" smtClean="0"/>
              <a:t>‹nr.›</a:t>
            </a:fld>
            <a:endParaRPr lang="nl-NL"/>
          </a:p>
        </p:txBody>
      </p:sp>
    </p:spTree>
    <p:extLst>
      <p:ext uri="{BB962C8B-B14F-4D97-AF65-F5344CB8AC3E}">
        <p14:creationId xmlns:p14="http://schemas.microsoft.com/office/powerpoint/2010/main" val="1169308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9AED71-9989-4B11-3D91-BC95AAE37BC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E0458F4-EA35-0029-EDB3-6743C218C55D}"/>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A77369D-07D7-805A-49CF-8DCA069A3CB7}"/>
              </a:ext>
            </a:extLst>
          </p:cNvPr>
          <p:cNvSpPr>
            <a:spLocks noGrp="1"/>
          </p:cNvSpPr>
          <p:nvPr>
            <p:ph type="dt" sz="half" idx="10"/>
          </p:nvPr>
        </p:nvSpPr>
        <p:spPr/>
        <p:txBody>
          <a:bodyPr/>
          <a:lstStyle/>
          <a:p>
            <a:fld id="{89B331DC-456A-4CC1-B26E-CB70B41C37B7}" type="datetimeFigureOut">
              <a:rPr lang="nl-NL" smtClean="0"/>
              <a:t>16-1-2024</a:t>
            </a:fld>
            <a:endParaRPr lang="nl-NL"/>
          </a:p>
        </p:txBody>
      </p:sp>
      <p:sp>
        <p:nvSpPr>
          <p:cNvPr id="5" name="Tijdelijke aanduiding voor voettekst 4">
            <a:extLst>
              <a:ext uri="{FF2B5EF4-FFF2-40B4-BE49-F238E27FC236}">
                <a16:creationId xmlns:a16="http://schemas.microsoft.com/office/drawing/2014/main" id="{3217305E-F884-AE04-C219-BC4276EB591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89042C1-A420-C982-41AB-CA6C6D6E129C}"/>
              </a:ext>
            </a:extLst>
          </p:cNvPr>
          <p:cNvSpPr>
            <a:spLocks noGrp="1"/>
          </p:cNvSpPr>
          <p:nvPr>
            <p:ph type="sldNum" sz="quarter" idx="12"/>
          </p:nvPr>
        </p:nvSpPr>
        <p:spPr/>
        <p:txBody>
          <a:bodyPr/>
          <a:lstStyle/>
          <a:p>
            <a:fld id="{5FE43852-E418-4029-BB5D-BC5A9B1E55C7}" type="slidenum">
              <a:rPr lang="nl-NL" smtClean="0"/>
              <a:t>‹nr.›</a:t>
            </a:fld>
            <a:endParaRPr lang="nl-NL"/>
          </a:p>
        </p:txBody>
      </p:sp>
    </p:spTree>
    <p:extLst>
      <p:ext uri="{BB962C8B-B14F-4D97-AF65-F5344CB8AC3E}">
        <p14:creationId xmlns:p14="http://schemas.microsoft.com/office/powerpoint/2010/main" val="1125830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5A014C-EE80-8BC5-DC82-E59313CF3672}"/>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7E3F037-192B-9FCF-7488-1D4D0E6E83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D9A19CBB-524D-88F8-15B0-3610C2D58722}"/>
              </a:ext>
            </a:extLst>
          </p:cNvPr>
          <p:cNvSpPr>
            <a:spLocks noGrp="1"/>
          </p:cNvSpPr>
          <p:nvPr>
            <p:ph type="dt" sz="half" idx="10"/>
          </p:nvPr>
        </p:nvSpPr>
        <p:spPr/>
        <p:txBody>
          <a:bodyPr/>
          <a:lstStyle/>
          <a:p>
            <a:fld id="{89B331DC-456A-4CC1-B26E-CB70B41C37B7}" type="datetimeFigureOut">
              <a:rPr lang="nl-NL" smtClean="0"/>
              <a:t>16-1-2024</a:t>
            </a:fld>
            <a:endParaRPr lang="nl-NL"/>
          </a:p>
        </p:txBody>
      </p:sp>
      <p:sp>
        <p:nvSpPr>
          <p:cNvPr id="5" name="Tijdelijke aanduiding voor voettekst 4">
            <a:extLst>
              <a:ext uri="{FF2B5EF4-FFF2-40B4-BE49-F238E27FC236}">
                <a16:creationId xmlns:a16="http://schemas.microsoft.com/office/drawing/2014/main" id="{67F32069-4A26-9BC9-300B-BC94F23D129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39481C1-E06E-D183-AAB2-0E768BB6EEEC}"/>
              </a:ext>
            </a:extLst>
          </p:cNvPr>
          <p:cNvSpPr>
            <a:spLocks noGrp="1"/>
          </p:cNvSpPr>
          <p:nvPr>
            <p:ph type="sldNum" sz="quarter" idx="12"/>
          </p:nvPr>
        </p:nvSpPr>
        <p:spPr/>
        <p:txBody>
          <a:bodyPr/>
          <a:lstStyle/>
          <a:p>
            <a:fld id="{5FE43852-E418-4029-BB5D-BC5A9B1E55C7}" type="slidenum">
              <a:rPr lang="nl-NL" smtClean="0"/>
              <a:t>‹nr.›</a:t>
            </a:fld>
            <a:endParaRPr lang="nl-NL"/>
          </a:p>
        </p:txBody>
      </p:sp>
    </p:spTree>
    <p:extLst>
      <p:ext uri="{BB962C8B-B14F-4D97-AF65-F5344CB8AC3E}">
        <p14:creationId xmlns:p14="http://schemas.microsoft.com/office/powerpoint/2010/main" val="3085256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A84A2C-1CF3-0074-3DE2-A68C2C780B5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DC88A46-6E79-0406-2B92-2BBE760DBD2C}"/>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F86AC6D1-0315-0D4E-5E85-5F4B42687226}"/>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A7D83F8-181C-4F3E-94AB-6D1A389890E0}"/>
              </a:ext>
            </a:extLst>
          </p:cNvPr>
          <p:cNvSpPr>
            <a:spLocks noGrp="1"/>
          </p:cNvSpPr>
          <p:nvPr>
            <p:ph type="dt" sz="half" idx="10"/>
          </p:nvPr>
        </p:nvSpPr>
        <p:spPr/>
        <p:txBody>
          <a:bodyPr/>
          <a:lstStyle/>
          <a:p>
            <a:fld id="{89B331DC-456A-4CC1-B26E-CB70B41C37B7}" type="datetimeFigureOut">
              <a:rPr lang="nl-NL" smtClean="0"/>
              <a:t>16-1-2024</a:t>
            </a:fld>
            <a:endParaRPr lang="nl-NL"/>
          </a:p>
        </p:txBody>
      </p:sp>
      <p:sp>
        <p:nvSpPr>
          <p:cNvPr id="6" name="Tijdelijke aanduiding voor voettekst 5">
            <a:extLst>
              <a:ext uri="{FF2B5EF4-FFF2-40B4-BE49-F238E27FC236}">
                <a16:creationId xmlns:a16="http://schemas.microsoft.com/office/drawing/2014/main" id="{6DA74F5D-0C8B-3C02-CEA9-574747D3F51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4396493-9549-5A55-1726-EC29802E3DBD}"/>
              </a:ext>
            </a:extLst>
          </p:cNvPr>
          <p:cNvSpPr>
            <a:spLocks noGrp="1"/>
          </p:cNvSpPr>
          <p:nvPr>
            <p:ph type="sldNum" sz="quarter" idx="12"/>
          </p:nvPr>
        </p:nvSpPr>
        <p:spPr/>
        <p:txBody>
          <a:bodyPr/>
          <a:lstStyle/>
          <a:p>
            <a:fld id="{5FE43852-E418-4029-BB5D-BC5A9B1E55C7}" type="slidenum">
              <a:rPr lang="nl-NL" smtClean="0"/>
              <a:t>‹nr.›</a:t>
            </a:fld>
            <a:endParaRPr lang="nl-NL"/>
          </a:p>
        </p:txBody>
      </p:sp>
    </p:spTree>
    <p:extLst>
      <p:ext uri="{BB962C8B-B14F-4D97-AF65-F5344CB8AC3E}">
        <p14:creationId xmlns:p14="http://schemas.microsoft.com/office/powerpoint/2010/main" val="3439753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B30A60-4BF1-9453-D125-E6C47CE495DE}"/>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A944208D-7C54-A941-57DC-0AFD95BE84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69F9D7AE-58AA-BB51-6692-9E8C6220BA2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62ED3EEB-4CE1-6F8A-F641-9235808EAA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B390DEC-66CA-C549-DDFC-FB1A01E6330B}"/>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CABE96DC-69F4-7E0B-C6C3-8A1B5656AC56}"/>
              </a:ext>
            </a:extLst>
          </p:cNvPr>
          <p:cNvSpPr>
            <a:spLocks noGrp="1"/>
          </p:cNvSpPr>
          <p:nvPr>
            <p:ph type="dt" sz="half" idx="10"/>
          </p:nvPr>
        </p:nvSpPr>
        <p:spPr/>
        <p:txBody>
          <a:bodyPr/>
          <a:lstStyle/>
          <a:p>
            <a:fld id="{89B331DC-456A-4CC1-B26E-CB70B41C37B7}" type="datetimeFigureOut">
              <a:rPr lang="nl-NL" smtClean="0"/>
              <a:t>16-1-2024</a:t>
            </a:fld>
            <a:endParaRPr lang="nl-NL"/>
          </a:p>
        </p:txBody>
      </p:sp>
      <p:sp>
        <p:nvSpPr>
          <p:cNvPr id="8" name="Tijdelijke aanduiding voor voettekst 7">
            <a:extLst>
              <a:ext uri="{FF2B5EF4-FFF2-40B4-BE49-F238E27FC236}">
                <a16:creationId xmlns:a16="http://schemas.microsoft.com/office/drawing/2014/main" id="{E69A5C48-F7E6-8978-5638-21E3A503E94C}"/>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6604A932-4291-2BE4-7A83-1E259F3004F3}"/>
              </a:ext>
            </a:extLst>
          </p:cNvPr>
          <p:cNvSpPr>
            <a:spLocks noGrp="1"/>
          </p:cNvSpPr>
          <p:nvPr>
            <p:ph type="sldNum" sz="quarter" idx="12"/>
          </p:nvPr>
        </p:nvSpPr>
        <p:spPr/>
        <p:txBody>
          <a:bodyPr/>
          <a:lstStyle/>
          <a:p>
            <a:fld id="{5FE43852-E418-4029-BB5D-BC5A9B1E55C7}" type="slidenum">
              <a:rPr lang="nl-NL" smtClean="0"/>
              <a:t>‹nr.›</a:t>
            </a:fld>
            <a:endParaRPr lang="nl-NL"/>
          </a:p>
        </p:txBody>
      </p:sp>
    </p:spTree>
    <p:extLst>
      <p:ext uri="{BB962C8B-B14F-4D97-AF65-F5344CB8AC3E}">
        <p14:creationId xmlns:p14="http://schemas.microsoft.com/office/powerpoint/2010/main" val="2781559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9B9F2D-BF5F-8C0D-52F8-7E07F335EF9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F95A387-4D2A-24CB-FBEB-A1D36222BA6A}"/>
              </a:ext>
            </a:extLst>
          </p:cNvPr>
          <p:cNvSpPr>
            <a:spLocks noGrp="1"/>
          </p:cNvSpPr>
          <p:nvPr>
            <p:ph type="dt" sz="half" idx="10"/>
          </p:nvPr>
        </p:nvSpPr>
        <p:spPr/>
        <p:txBody>
          <a:bodyPr/>
          <a:lstStyle/>
          <a:p>
            <a:fld id="{89B331DC-456A-4CC1-B26E-CB70B41C37B7}" type="datetimeFigureOut">
              <a:rPr lang="nl-NL" smtClean="0"/>
              <a:t>16-1-2024</a:t>
            </a:fld>
            <a:endParaRPr lang="nl-NL"/>
          </a:p>
        </p:txBody>
      </p:sp>
      <p:sp>
        <p:nvSpPr>
          <p:cNvPr id="4" name="Tijdelijke aanduiding voor voettekst 3">
            <a:extLst>
              <a:ext uri="{FF2B5EF4-FFF2-40B4-BE49-F238E27FC236}">
                <a16:creationId xmlns:a16="http://schemas.microsoft.com/office/drawing/2014/main" id="{C90FB216-2498-2D1D-FBA9-E359D7948D09}"/>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76AC936A-8940-7D82-E3A5-4D593C8A0C3E}"/>
              </a:ext>
            </a:extLst>
          </p:cNvPr>
          <p:cNvSpPr>
            <a:spLocks noGrp="1"/>
          </p:cNvSpPr>
          <p:nvPr>
            <p:ph type="sldNum" sz="quarter" idx="12"/>
          </p:nvPr>
        </p:nvSpPr>
        <p:spPr/>
        <p:txBody>
          <a:bodyPr/>
          <a:lstStyle/>
          <a:p>
            <a:fld id="{5FE43852-E418-4029-BB5D-BC5A9B1E55C7}" type="slidenum">
              <a:rPr lang="nl-NL" smtClean="0"/>
              <a:t>‹nr.›</a:t>
            </a:fld>
            <a:endParaRPr lang="nl-NL"/>
          </a:p>
        </p:txBody>
      </p:sp>
    </p:spTree>
    <p:extLst>
      <p:ext uri="{BB962C8B-B14F-4D97-AF65-F5344CB8AC3E}">
        <p14:creationId xmlns:p14="http://schemas.microsoft.com/office/powerpoint/2010/main" val="2623497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39DA076-082C-4888-160B-E231C13B4A7A}"/>
              </a:ext>
            </a:extLst>
          </p:cNvPr>
          <p:cNvSpPr>
            <a:spLocks noGrp="1"/>
          </p:cNvSpPr>
          <p:nvPr>
            <p:ph type="dt" sz="half" idx="10"/>
          </p:nvPr>
        </p:nvSpPr>
        <p:spPr/>
        <p:txBody>
          <a:bodyPr/>
          <a:lstStyle/>
          <a:p>
            <a:fld id="{89B331DC-456A-4CC1-B26E-CB70B41C37B7}" type="datetimeFigureOut">
              <a:rPr lang="nl-NL" smtClean="0"/>
              <a:t>16-1-2024</a:t>
            </a:fld>
            <a:endParaRPr lang="nl-NL"/>
          </a:p>
        </p:txBody>
      </p:sp>
      <p:sp>
        <p:nvSpPr>
          <p:cNvPr id="3" name="Tijdelijke aanduiding voor voettekst 2">
            <a:extLst>
              <a:ext uri="{FF2B5EF4-FFF2-40B4-BE49-F238E27FC236}">
                <a16:creationId xmlns:a16="http://schemas.microsoft.com/office/drawing/2014/main" id="{24EACFB1-F088-DF5D-F934-161AD955653E}"/>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D3D232AC-A8AE-29FE-53B1-6579299C75CB}"/>
              </a:ext>
            </a:extLst>
          </p:cNvPr>
          <p:cNvSpPr>
            <a:spLocks noGrp="1"/>
          </p:cNvSpPr>
          <p:nvPr>
            <p:ph type="sldNum" sz="quarter" idx="12"/>
          </p:nvPr>
        </p:nvSpPr>
        <p:spPr/>
        <p:txBody>
          <a:bodyPr/>
          <a:lstStyle/>
          <a:p>
            <a:fld id="{5FE43852-E418-4029-BB5D-BC5A9B1E55C7}" type="slidenum">
              <a:rPr lang="nl-NL" smtClean="0"/>
              <a:t>‹nr.›</a:t>
            </a:fld>
            <a:endParaRPr lang="nl-NL"/>
          </a:p>
        </p:txBody>
      </p:sp>
    </p:spTree>
    <p:extLst>
      <p:ext uri="{BB962C8B-B14F-4D97-AF65-F5344CB8AC3E}">
        <p14:creationId xmlns:p14="http://schemas.microsoft.com/office/powerpoint/2010/main" val="1646994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80BF37-B318-0B79-7E8C-3A767995D6E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AEA3060-340E-AA88-1912-1B9ED1C1EA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4E6AE5E-C2FA-1D7A-7346-7CBFC61985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6C4254E-B338-0370-7C3F-AE12CD5D86AE}"/>
              </a:ext>
            </a:extLst>
          </p:cNvPr>
          <p:cNvSpPr>
            <a:spLocks noGrp="1"/>
          </p:cNvSpPr>
          <p:nvPr>
            <p:ph type="dt" sz="half" idx="10"/>
          </p:nvPr>
        </p:nvSpPr>
        <p:spPr/>
        <p:txBody>
          <a:bodyPr/>
          <a:lstStyle/>
          <a:p>
            <a:fld id="{89B331DC-456A-4CC1-B26E-CB70B41C37B7}" type="datetimeFigureOut">
              <a:rPr lang="nl-NL" smtClean="0"/>
              <a:t>16-1-2024</a:t>
            </a:fld>
            <a:endParaRPr lang="nl-NL"/>
          </a:p>
        </p:txBody>
      </p:sp>
      <p:sp>
        <p:nvSpPr>
          <p:cNvPr id="6" name="Tijdelijke aanduiding voor voettekst 5">
            <a:extLst>
              <a:ext uri="{FF2B5EF4-FFF2-40B4-BE49-F238E27FC236}">
                <a16:creationId xmlns:a16="http://schemas.microsoft.com/office/drawing/2014/main" id="{4087A01D-7D0E-BA2D-5D71-B4B7CA70189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D2B9C1D-F5C3-0D5D-98CF-BB80A6BBE5A1}"/>
              </a:ext>
            </a:extLst>
          </p:cNvPr>
          <p:cNvSpPr>
            <a:spLocks noGrp="1"/>
          </p:cNvSpPr>
          <p:nvPr>
            <p:ph type="sldNum" sz="quarter" idx="12"/>
          </p:nvPr>
        </p:nvSpPr>
        <p:spPr/>
        <p:txBody>
          <a:bodyPr/>
          <a:lstStyle/>
          <a:p>
            <a:fld id="{5FE43852-E418-4029-BB5D-BC5A9B1E55C7}" type="slidenum">
              <a:rPr lang="nl-NL" smtClean="0"/>
              <a:t>‹nr.›</a:t>
            </a:fld>
            <a:endParaRPr lang="nl-NL"/>
          </a:p>
        </p:txBody>
      </p:sp>
    </p:spTree>
    <p:extLst>
      <p:ext uri="{BB962C8B-B14F-4D97-AF65-F5344CB8AC3E}">
        <p14:creationId xmlns:p14="http://schemas.microsoft.com/office/powerpoint/2010/main" val="3694227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B7E8E0-6680-C4F5-12BF-DFDB5EEA10D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5F9788F-623A-596D-6240-1321D45A36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DF3D43E1-FC47-460D-3C10-5AB4160183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86304AC-13DF-62EC-B13B-0DA6F5A468B5}"/>
              </a:ext>
            </a:extLst>
          </p:cNvPr>
          <p:cNvSpPr>
            <a:spLocks noGrp="1"/>
          </p:cNvSpPr>
          <p:nvPr>
            <p:ph type="dt" sz="half" idx="10"/>
          </p:nvPr>
        </p:nvSpPr>
        <p:spPr/>
        <p:txBody>
          <a:bodyPr/>
          <a:lstStyle/>
          <a:p>
            <a:fld id="{89B331DC-456A-4CC1-B26E-CB70B41C37B7}" type="datetimeFigureOut">
              <a:rPr lang="nl-NL" smtClean="0"/>
              <a:t>16-1-2024</a:t>
            </a:fld>
            <a:endParaRPr lang="nl-NL"/>
          </a:p>
        </p:txBody>
      </p:sp>
      <p:sp>
        <p:nvSpPr>
          <p:cNvPr id="6" name="Tijdelijke aanduiding voor voettekst 5">
            <a:extLst>
              <a:ext uri="{FF2B5EF4-FFF2-40B4-BE49-F238E27FC236}">
                <a16:creationId xmlns:a16="http://schemas.microsoft.com/office/drawing/2014/main" id="{216B955E-1E6D-E6E3-673D-EAE3FB77F58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CA6C6D4-A132-48E3-5D2F-AF9661D89972}"/>
              </a:ext>
            </a:extLst>
          </p:cNvPr>
          <p:cNvSpPr>
            <a:spLocks noGrp="1"/>
          </p:cNvSpPr>
          <p:nvPr>
            <p:ph type="sldNum" sz="quarter" idx="12"/>
          </p:nvPr>
        </p:nvSpPr>
        <p:spPr/>
        <p:txBody>
          <a:bodyPr/>
          <a:lstStyle/>
          <a:p>
            <a:fld id="{5FE43852-E418-4029-BB5D-BC5A9B1E55C7}" type="slidenum">
              <a:rPr lang="nl-NL" smtClean="0"/>
              <a:t>‹nr.›</a:t>
            </a:fld>
            <a:endParaRPr lang="nl-NL"/>
          </a:p>
        </p:txBody>
      </p:sp>
    </p:spTree>
    <p:extLst>
      <p:ext uri="{BB962C8B-B14F-4D97-AF65-F5344CB8AC3E}">
        <p14:creationId xmlns:p14="http://schemas.microsoft.com/office/powerpoint/2010/main" val="175572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00AB8BB-B132-0450-55F6-A77F069B50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607D1F9-5A4D-9185-B698-779AB35C02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893F3E8-B23B-D741-F4E8-8BFD6DA9B4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B331DC-456A-4CC1-B26E-CB70B41C37B7}" type="datetimeFigureOut">
              <a:rPr lang="nl-NL" smtClean="0"/>
              <a:t>16-1-2024</a:t>
            </a:fld>
            <a:endParaRPr lang="nl-NL"/>
          </a:p>
        </p:txBody>
      </p:sp>
      <p:sp>
        <p:nvSpPr>
          <p:cNvPr id="5" name="Tijdelijke aanduiding voor voettekst 4">
            <a:extLst>
              <a:ext uri="{FF2B5EF4-FFF2-40B4-BE49-F238E27FC236}">
                <a16:creationId xmlns:a16="http://schemas.microsoft.com/office/drawing/2014/main" id="{10462CD4-7CAE-9030-9E33-861FF622C7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27A4492E-EF7F-10BD-1EAE-B5B499C55F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E43852-E418-4029-BB5D-BC5A9B1E55C7}" type="slidenum">
              <a:rPr lang="nl-NL" smtClean="0"/>
              <a:t>‹nr.›</a:t>
            </a:fld>
            <a:endParaRPr lang="nl-NL"/>
          </a:p>
        </p:txBody>
      </p:sp>
    </p:spTree>
    <p:extLst>
      <p:ext uri="{BB962C8B-B14F-4D97-AF65-F5344CB8AC3E}">
        <p14:creationId xmlns:p14="http://schemas.microsoft.com/office/powerpoint/2010/main" val="4138916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8D84F9-79C7-23AC-6509-02429E50A3C7}"/>
              </a:ext>
            </a:extLst>
          </p:cNvPr>
          <p:cNvSpPr>
            <a:spLocks noGrp="1"/>
          </p:cNvSpPr>
          <p:nvPr>
            <p:ph type="ctrTitle"/>
          </p:nvPr>
        </p:nvSpPr>
        <p:spPr/>
        <p:txBody>
          <a:bodyPr anchor="t"/>
          <a:lstStyle/>
          <a:p>
            <a:r>
              <a:rPr lang="nl-NL" dirty="0"/>
              <a:t>Gemeente bijeenkomst </a:t>
            </a:r>
            <a:br>
              <a:rPr lang="nl-NL" dirty="0"/>
            </a:br>
            <a:r>
              <a:rPr lang="nl-NL" dirty="0"/>
              <a:t>16 januari 2024</a:t>
            </a:r>
          </a:p>
        </p:txBody>
      </p:sp>
      <p:sp>
        <p:nvSpPr>
          <p:cNvPr id="3" name="Ondertitel 2">
            <a:extLst>
              <a:ext uri="{FF2B5EF4-FFF2-40B4-BE49-F238E27FC236}">
                <a16:creationId xmlns:a16="http://schemas.microsoft.com/office/drawing/2014/main" id="{47FF027B-B176-3670-5C4C-439E42BEE667}"/>
              </a:ext>
            </a:extLst>
          </p:cNvPr>
          <p:cNvSpPr>
            <a:spLocks noGrp="1"/>
          </p:cNvSpPr>
          <p:nvPr>
            <p:ph type="subTitle" idx="1"/>
          </p:nvPr>
        </p:nvSpPr>
        <p:spPr/>
        <p:txBody>
          <a:bodyPr>
            <a:normAutofit/>
          </a:bodyPr>
          <a:lstStyle/>
          <a:p>
            <a:r>
              <a:rPr lang="nl-NL" sz="4400" dirty="0"/>
              <a:t>De toekomst van onze gemeente</a:t>
            </a:r>
          </a:p>
        </p:txBody>
      </p:sp>
    </p:spTree>
    <p:extLst>
      <p:ext uri="{BB962C8B-B14F-4D97-AF65-F5344CB8AC3E}">
        <p14:creationId xmlns:p14="http://schemas.microsoft.com/office/powerpoint/2010/main" val="1127031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Jeugd:</a:t>
            </a:r>
          </a:p>
        </p:txBody>
      </p:sp>
      <p:sp>
        <p:nvSpPr>
          <p:cNvPr id="5" name="Tijdelijke aanduiding voor inhoud 4">
            <a:extLst>
              <a:ext uri="{FF2B5EF4-FFF2-40B4-BE49-F238E27FC236}">
                <a16:creationId xmlns:a16="http://schemas.microsoft.com/office/drawing/2014/main" id="{88F07F60-5289-11AD-86A4-85239479FF46}"/>
              </a:ext>
            </a:extLst>
          </p:cNvPr>
          <p:cNvSpPr>
            <a:spLocks noGrp="1"/>
          </p:cNvSpPr>
          <p:nvPr>
            <p:ph idx="1"/>
          </p:nvPr>
        </p:nvSpPr>
        <p:spPr>
          <a:xfrm>
            <a:off x="838200" y="1825624"/>
            <a:ext cx="10515600" cy="1723603"/>
          </a:xfrm>
        </p:spPr>
        <p:txBody>
          <a:bodyPr>
            <a:normAutofit/>
          </a:bodyPr>
          <a:lstStyle/>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Een kleine groep jeugd is gelukkig nog betrokken</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Onze jeugdouderlingen samen met </a:t>
            </a:r>
            <a:r>
              <a:rPr lang="nl-NL" sz="2800" kern="100" dirty="0" err="1">
                <a:effectLst/>
                <a:ea typeface="Calibri" panose="020F0502020204030204" pitchFamily="34" charset="0"/>
                <a:cs typeface="Times New Roman" panose="02020603050405020304" pitchFamily="18" charset="0"/>
              </a:rPr>
              <a:t>mw</a:t>
            </a:r>
            <a:r>
              <a:rPr lang="nl-NL" sz="2800" kern="100" dirty="0">
                <a:effectLst/>
                <a:ea typeface="Calibri" panose="020F0502020204030204" pitchFamily="34" charset="0"/>
                <a:cs typeface="Times New Roman" panose="02020603050405020304" pitchFamily="18" charset="0"/>
              </a:rPr>
              <a:t> Maja Swart -Andela zoeken andere wegen</a:t>
            </a:r>
          </a:p>
        </p:txBody>
      </p:sp>
      <p:sp>
        <p:nvSpPr>
          <p:cNvPr id="6" name="Titel 3">
            <a:extLst>
              <a:ext uri="{FF2B5EF4-FFF2-40B4-BE49-F238E27FC236}">
                <a16:creationId xmlns:a16="http://schemas.microsoft.com/office/drawing/2014/main" id="{E3339BE4-E5CC-9E66-59EA-446EFC5742F7}"/>
              </a:ext>
            </a:extLst>
          </p:cNvPr>
          <p:cNvSpPr txBox="1">
            <a:spLocks/>
          </p:cNvSpPr>
          <p:nvPr/>
        </p:nvSpPr>
        <p:spPr>
          <a:xfrm>
            <a:off x="838200" y="34290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a:t>En we zien ook:</a:t>
            </a:r>
            <a:endParaRPr lang="nl-NL" dirty="0"/>
          </a:p>
        </p:txBody>
      </p:sp>
      <p:sp>
        <p:nvSpPr>
          <p:cNvPr id="7" name="Tijdelijke aanduiding voor inhoud 4">
            <a:extLst>
              <a:ext uri="{FF2B5EF4-FFF2-40B4-BE49-F238E27FC236}">
                <a16:creationId xmlns:a16="http://schemas.microsoft.com/office/drawing/2014/main" id="{28344306-ED46-A67D-6F91-5F53C6320CBF}"/>
              </a:ext>
            </a:extLst>
          </p:cNvPr>
          <p:cNvSpPr txBox="1">
            <a:spLocks/>
          </p:cNvSpPr>
          <p:nvPr/>
        </p:nvSpPr>
        <p:spPr>
          <a:xfrm>
            <a:off x="838200" y="4889500"/>
            <a:ext cx="10515600" cy="103039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spcAft>
                <a:spcPts val="800"/>
              </a:spcAft>
            </a:pPr>
            <a:r>
              <a:rPr lang="nl-NL" kern="100" dirty="0">
                <a:ea typeface="Calibri" panose="020F0502020204030204" pitchFamily="34" charset="0"/>
                <a:cs typeface="Times New Roman" panose="02020603050405020304" pitchFamily="18" charset="0"/>
              </a:rPr>
              <a:t>Dat ondanks alle inspanningen het moeilijk is jongeren te bereiken en te betrekken.</a:t>
            </a:r>
          </a:p>
        </p:txBody>
      </p:sp>
    </p:spTree>
    <p:extLst>
      <p:ext uri="{BB962C8B-B14F-4D97-AF65-F5344CB8AC3E}">
        <p14:creationId xmlns:p14="http://schemas.microsoft.com/office/powerpoint/2010/main" val="3866568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Gebouwen:</a:t>
            </a:r>
          </a:p>
        </p:txBody>
      </p:sp>
      <p:sp>
        <p:nvSpPr>
          <p:cNvPr id="5" name="Tijdelijke aanduiding voor inhoud 4">
            <a:extLst>
              <a:ext uri="{FF2B5EF4-FFF2-40B4-BE49-F238E27FC236}">
                <a16:creationId xmlns:a16="http://schemas.microsoft.com/office/drawing/2014/main" id="{88F07F60-5289-11AD-86A4-85239479FF46}"/>
              </a:ext>
            </a:extLst>
          </p:cNvPr>
          <p:cNvSpPr>
            <a:spLocks noGrp="1"/>
          </p:cNvSpPr>
          <p:nvPr>
            <p:ph idx="1"/>
          </p:nvPr>
        </p:nvSpPr>
        <p:spPr>
          <a:xfrm>
            <a:off x="838200" y="1825624"/>
            <a:ext cx="10515600" cy="4436813"/>
          </a:xfrm>
        </p:spPr>
        <p:txBody>
          <a:bodyPr>
            <a:normAutofit/>
          </a:bodyPr>
          <a:lstStyle/>
          <a:p>
            <a:pPr>
              <a:lnSpc>
                <a:spcPct val="107000"/>
              </a:lnSpc>
              <a:spcAft>
                <a:spcPts val="800"/>
              </a:spcAft>
            </a:pPr>
            <a:r>
              <a:rPr lang="nl-NL" kern="100" dirty="0">
                <a:effectLst/>
                <a:ea typeface="Calibri" panose="020F0502020204030204" pitchFamily="34" charset="0"/>
                <a:cs typeface="Times New Roman" panose="02020603050405020304" pitchFamily="18" charset="0"/>
              </a:rPr>
              <a:t>Onze gemeente beschikt over 2  verschillende kerkgebouwen;</a:t>
            </a:r>
          </a:p>
          <a:p>
            <a:pPr>
              <a:lnSpc>
                <a:spcPct val="107000"/>
              </a:lnSpc>
              <a:spcAft>
                <a:spcPts val="800"/>
              </a:spcAft>
            </a:pPr>
            <a:r>
              <a:rPr lang="nl-NL" kern="100" dirty="0">
                <a:effectLst/>
                <a:ea typeface="Calibri" panose="020F0502020204030204" pitchFamily="34" charset="0"/>
                <a:cs typeface="Times New Roman" panose="02020603050405020304" pitchFamily="18" charset="0"/>
              </a:rPr>
              <a:t>Eigen sfeer en mogelijkheden.</a:t>
            </a:r>
          </a:p>
          <a:p>
            <a:pPr>
              <a:lnSpc>
                <a:spcPct val="107000"/>
              </a:lnSpc>
              <a:spcAft>
                <a:spcPts val="800"/>
              </a:spcAft>
            </a:pPr>
            <a:r>
              <a:rPr lang="nl-NL" kern="100" dirty="0">
                <a:ea typeface="Calibri" panose="020F0502020204030204" pitchFamily="34" charset="0"/>
                <a:cs typeface="Times New Roman" panose="02020603050405020304" pitchFamily="18" charset="0"/>
              </a:rPr>
              <a:t>Er is geïnvesteerd in onderhoud</a:t>
            </a:r>
            <a:endParaRPr lang="nl-NL" kern="100" dirty="0">
              <a:effectLst/>
              <a:ea typeface="Calibri" panose="020F0502020204030204" pitchFamily="34" charset="0"/>
              <a:cs typeface="Times New Roman" panose="02020603050405020304" pitchFamily="18" charset="0"/>
            </a:endParaRPr>
          </a:p>
          <a:p>
            <a:pPr>
              <a:lnSpc>
                <a:spcPct val="107000"/>
              </a:lnSpc>
              <a:spcAft>
                <a:spcPts val="800"/>
              </a:spcAft>
            </a:pPr>
            <a:r>
              <a:rPr lang="nl-NL" kern="100" dirty="0">
                <a:effectLst/>
                <a:ea typeface="Calibri" panose="020F0502020204030204" pitchFamily="34" charset="0"/>
                <a:cs typeface="Times New Roman" panose="02020603050405020304" pitchFamily="18" charset="0"/>
              </a:rPr>
              <a:t>De </a:t>
            </a:r>
            <a:r>
              <a:rPr lang="nl-NL" kern="100" dirty="0" err="1">
                <a:effectLst/>
                <a:ea typeface="Calibri" panose="020F0502020204030204" pitchFamily="34" charset="0"/>
                <a:cs typeface="Times New Roman" panose="02020603050405020304" pitchFamily="18" charset="0"/>
              </a:rPr>
              <a:t>restyling</a:t>
            </a:r>
            <a:r>
              <a:rPr lang="nl-NL" kern="100" dirty="0">
                <a:effectLst/>
                <a:ea typeface="Calibri" panose="020F0502020204030204" pitchFamily="34" charset="0"/>
                <a:cs typeface="Times New Roman" panose="02020603050405020304" pitchFamily="18" charset="0"/>
              </a:rPr>
              <a:t> van de </a:t>
            </a:r>
            <a:r>
              <a:rPr lang="nl-NL" kern="100" dirty="0" err="1">
                <a:effectLst/>
                <a:ea typeface="Calibri" panose="020F0502020204030204" pitchFamily="34" charset="0"/>
                <a:cs typeface="Times New Roman" panose="02020603050405020304" pitchFamily="18" charset="0"/>
              </a:rPr>
              <a:t>Ichtuskerk</a:t>
            </a:r>
            <a:r>
              <a:rPr lang="nl-NL" kern="100" dirty="0">
                <a:effectLst/>
                <a:ea typeface="Calibri" panose="020F0502020204030204" pitchFamily="34" charset="0"/>
                <a:cs typeface="Times New Roman" panose="02020603050405020304" pitchFamily="18" charset="0"/>
              </a:rPr>
              <a:t> en de bijgebouwen heeft niet plaatsgevonden. Grotendeels </a:t>
            </a:r>
            <a:r>
              <a:rPr lang="nl-NL" kern="100" dirty="0" err="1">
                <a:effectLst/>
                <a:ea typeface="Calibri" panose="020F0502020204030204" pitchFamily="34" charset="0"/>
                <a:cs typeface="Times New Roman" panose="02020603050405020304" pitchFamily="18" charset="0"/>
              </a:rPr>
              <a:t>ivm</a:t>
            </a:r>
            <a:r>
              <a:rPr lang="nl-NL" kern="100" dirty="0">
                <a:effectLst/>
                <a:ea typeface="Calibri" panose="020F0502020204030204" pitchFamily="34" charset="0"/>
                <a:cs typeface="Times New Roman" panose="02020603050405020304" pitchFamily="18" charset="0"/>
              </a:rPr>
              <a:t> tijdgebrek en missen vrijwilligers. </a:t>
            </a:r>
          </a:p>
        </p:txBody>
      </p:sp>
    </p:spTree>
    <p:extLst>
      <p:ext uri="{BB962C8B-B14F-4D97-AF65-F5344CB8AC3E}">
        <p14:creationId xmlns:p14="http://schemas.microsoft.com/office/powerpoint/2010/main" val="2420077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sz="3600" dirty="0"/>
              <a:t>Vervolg gebouwen</a:t>
            </a:r>
            <a:r>
              <a:rPr lang="nl-NL" dirty="0"/>
              <a:t>:</a:t>
            </a:r>
          </a:p>
        </p:txBody>
      </p:sp>
      <p:sp>
        <p:nvSpPr>
          <p:cNvPr id="5" name="Tijdelijke aanduiding voor inhoud 4">
            <a:extLst>
              <a:ext uri="{FF2B5EF4-FFF2-40B4-BE49-F238E27FC236}">
                <a16:creationId xmlns:a16="http://schemas.microsoft.com/office/drawing/2014/main" id="{88F07F60-5289-11AD-86A4-85239479FF46}"/>
              </a:ext>
            </a:extLst>
          </p:cNvPr>
          <p:cNvSpPr>
            <a:spLocks noGrp="1"/>
          </p:cNvSpPr>
          <p:nvPr>
            <p:ph idx="1"/>
          </p:nvPr>
        </p:nvSpPr>
        <p:spPr>
          <a:xfrm>
            <a:off x="838200" y="1825624"/>
            <a:ext cx="10515600" cy="4436813"/>
          </a:xfrm>
        </p:spPr>
        <p:txBody>
          <a:bodyPr>
            <a:normAutofit/>
          </a:bodyPr>
          <a:lstStyle/>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Het opstellen visieplan voor de gebouwen is nog  niet gestart. In ons huidige beleidsplan staat ‘dat de discussie over de gebouwen op een gegeven moment gevoerd kan worden waarbij niet perse het behoud van 2 gebouwen vaststaat. Er kan op enig moment gekeken worden met de ogen van ‘wat we in de toekomst nodig hebben’’. </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Tot nu toe was er geen noodzaak voor.</a:t>
            </a:r>
          </a:p>
        </p:txBody>
      </p:sp>
    </p:spTree>
    <p:extLst>
      <p:ext uri="{BB962C8B-B14F-4D97-AF65-F5344CB8AC3E}">
        <p14:creationId xmlns:p14="http://schemas.microsoft.com/office/powerpoint/2010/main" val="3122304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En we zien ook:</a:t>
            </a:r>
          </a:p>
        </p:txBody>
      </p:sp>
      <p:sp>
        <p:nvSpPr>
          <p:cNvPr id="5" name="Tijdelijke aanduiding voor inhoud 4">
            <a:extLst>
              <a:ext uri="{FF2B5EF4-FFF2-40B4-BE49-F238E27FC236}">
                <a16:creationId xmlns:a16="http://schemas.microsoft.com/office/drawing/2014/main" id="{88F07F60-5289-11AD-86A4-85239479FF46}"/>
              </a:ext>
            </a:extLst>
          </p:cNvPr>
          <p:cNvSpPr>
            <a:spLocks noGrp="1"/>
          </p:cNvSpPr>
          <p:nvPr>
            <p:ph idx="1"/>
          </p:nvPr>
        </p:nvSpPr>
        <p:spPr>
          <a:xfrm>
            <a:off x="838200" y="1825624"/>
            <a:ext cx="10515600" cy="4436813"/>
          </a:xfrm>
        </p:spPr>
        <p:txBody>
          <a:bodyPr>
            <a:normAutofit/>
          </a:bodyPr>
          <a:lstStyle/>
          <a:p>
            <a:pPr>
              <a:lnSpc>
                <a:spcPct val="107000"/>
              </a:lnSpc>
              <a:spcAft>
                <a:spcPts val="800"/>
              </a:spcAft>
            </a:pPr>
            <a:r>
              <a:rPr lang="nl-NL" kern="100" dirty="0">
                <a:effectLst/>
                <a:ea typeface="Calibri" panose="020F0502020204030204" pitchFamily="34" charset="0"/>
                <a:cs typeface="Times New Roman" panose="02020603050405020304" pitchFamily="18" charset="0"/>
              </a:rPr>
              <a:t>Dat de kosten voor onderhoud en energielasten toenemen</a:t>
            </a:r>
          </a:p>
          <a:p>
            <a:pPr>
              <a:lnSpc>
                <a:spcPct val="107000"/>
              </a:lnSpc>
              <a:spcAft>
                <a:spcPts val="800"/>
              </a:spcAft>
            </a:pPr>
            <a:r>
              <a:rPr lang="nl-NL" kern="100" dirty="0">
                <a:effectLst/>
                <a:ea typeface="Calibri" panose="020F0502020204030204" pitchFamily="34" charset="0"/>
                <a:cs typeface="Times New Roman" panose="02020603050405020304" pitchFamily="18" charset="0"/>
              </a:rPr>
              <a:t>De krimp maakt dat de kerk niet vol zit</a:t>
            </a:r>
          </a:p>
          <a:p>
            <a:pPr>
              <a:lnSpc>
                <a:spcPct val="107000"/>
              </a:lnSpc>
              <a:spcAft>
                <a:spcPts val="800"/>
              </a:spcAft>
            </a:pPr>
            <a:r>
              <a:rPr lang="nl-NL" kern="100" dirty="0">
                <a:effectLst/>
                <a:ea typeface="Calibri" panose="020F0502020204030204" pitchFamily="34" charset="0"/>
                <a:cs typeface="Times New Roman" panose="02020603050405020304" pitchFamily="18" charset="0"/>
              </a:rPr>
              <a:t>De bijgebouwen slechts incidenteel gebruikt worden</a:t>
            </a:r>
          </a:p>
          <a:p>
            <a:pPr>
              <a:lnSpc>
                <a:spcPct val="107000"/>
              </a:lnSpc>
              <a:spcAft>
                <a:spcPts val="800"/>
              </a:spcAft>
            </a:pPr>
            <a:r>
              <a:rPr lang="nl-NL" kern="100" dirty="0">
                <a:effectLst/>
                <a:ea typeface="Calibri" panose="020F0502020204030204" pitchFamily="34" charset="0"/>
                <a:cs typeface="Times New Roman" panose="02020603050405020304" pitchFamily="18" charset="0"/>
              </a:rPr>
              <a:t>Het lastig is voor deze pijler vrijwilligers te vinden. </a:t>
            </a:r>
          </a:p>
        </p:txBody>
      </p:sp>
    </p:spTree>
    <p:extLst>
      <p:ext uri="{BB962C8B-B14F-4D97-AF65-F5344CB8AC3E}">
        <p14:creationId xmlns:p14="http://schemas.microsoft.com/office/powerpoint/2010/main" val="2913187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Eind conclusie:</a:t>
            </a:r>
          </a:p>
        </p:txBody>
      </p:sp>
      <p:sp>
        <p:nvSpPr>
          <p:cNvPr id="5" name="Tijdelijke aanduiding voor inhoud 4">
            <a:extLst>
              <a:ext uri="{FF2B5EF4-FFF2-40B4-BE49-F238E27FC236}">
                <a16:creationId xmlns:a16="http://schemas.microsoft.com/office/drawing/2014/main" id="{88F07F60-5289-11AD-86A4-85239479FF46}"/>
              </a:ext>
            </a:extLst>
          </p:cNvPr>
          <p:cNvSpPr>
            <a:spLocks noGrp="1"/>
          </p:cNvSpPr>
          <p:nvPr>
            <p:ph idx="1"/>
          </p:nvPr>
        </p:nvSpPr>
        <p:spPr>
          <a:xfrm>
            <a:off x="838200" y="1825624"/>
            <a:ext cx="10515600" cy="4436813"/>
          </a:xfrm>
        </p:spPr>
        <p:txBody>
          <a:bodyPr>
            <a:normAutofit/>
          </a:bodyPr>
          <a:lstStyle/>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Voor nu kunnen we best tevreden zijn. </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Grootste deel huidige plan naar tevredenheid uitgevoerd. </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Wat landelijk speelt en ook door de classis wordt aangegeven geldt ook voor onze gemeente. </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We moeten niet onze ogen sluiten voor vergrijzing en krimp. </a:t>
            </a:r>
          </a:p>
        </p:txBody>
      </p:sp>
    </p:spTree>
    <p:extLst>
      <p:ext uri="{BB962C8B-B14F-4D97-AF65-F5344CB8AC3E}">
        <p14:creationId xmlns:p14="http://schemas.microsoft.com/office/powerpoint/2010/main" val="2602650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Stap 2</a:t>
            </a:r>
          </a:p>
        </p:txBody>
      </p:sp>
      <p:sp>
        <p:nvSpPr>
          <p:cNvPr id="5" name="Tijdelijke aanduiding voor inhoud 4">
            <a:extLst>
              <a:ext uri="{FF2B5EF4-FFF2-40B4-BE49-F238E27FC236}">
                <a16:creationId xmlns:a16="http://schemas.microsoft.com/office/drawing/2014/main" id="{88F07F60-5289-11AD-86A4-85239479FF46}"/>
              </a:ext>
            </a:extLst>
          </p:cNvPr>
          <p:cNvSpPr>
            <a:spLocks noGrp="1"/>
          </p:cNvSpPr>
          <p:nvPr>
            <p:ph idx="1"/>
          </p:nvPr>
        </p:nvSpPr>
        <p:spPr>
          <a:xfrm>
            <a:off x="838200" y="1825624"/>
            <a:ext cx="10515600" cy="4436813"/>
          </a:xfrm>
        </p:spPr>
        <p:txBody>
          <a:bodyPr>
            <a:normAutofit/>
          </a:bodyPr>
          <a:lstStyle/>
          <a:p>
            <a:pPr marL="0" indent="0" algn="ctr">
              <a:buNone/>
            </a:pPr>
            <a:r>
              <a:rPr lang="nl-NL" dirty="0"/>
              <a:t>Kijken en analyseren</a:t>
            </a:r>
          </a:p>
          <a:p>
            <a:pPr marL="0" indent="0">
              <a:buNone/>
            </a:pPr>
            <a:endParaRPr lang="nl-NL" dirty="0"/>
          </a:p>
          <a:p>
            <a:r>
              <a:rPr lang="nl-NL" dirty="0"/>
              <a:t>Landelijke ontwikkelingen</a:t>
            </a:r>
          </a:p>
          <a:p>
            <a:r>
              <a:rPr lang="nl-NL" dirty="0"/>
              <a:t>Classis</a:t>
            </a:r>
          </a:p>
          <a:p>
            <a:r>
              <a:rPr lang="nl-NL" dirty="0"/>
              <a:t>Eigen gemeente</a:t>
            </a:r>
          </a:p>
          <a:p>
            <a:endParaRPr lang="nl-NL" dirty="0"/>
          </a:p>
        </p:txBody>
      </p:sp>
    </p:spTree>
    <p:extLst>
      <p:ext uri="{BB962C8B-B14F-4D97-AF65-F5344CB8AC3E}">
        <p14:creationId xmlns:p14="http://schemas.microsoft.com/office/powerpoint/2010/main" val="2784251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Landelijke ontwikkelingen:</a:t>
            </a:r>
          </a:p>
        </p:txBody>
      </p:sp>
      <p:pic>
        <p:nvPicPr>
          <p:cNvPr id="7" name="Tijdelijke aanduiding voor inhoud 6">
            <a:extLst>
              <a:ext uri="{FF2B5EF4-FFF2-40B4-BE49-F238E27FC236}">
                <a16:creationId xmlns:a16="http://schemas.microsoft.com/office/drawing/2014/main" id="{F56EB100-4931-213A-3515-EAF4A328A8B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8637693" cy="4846534"/>
          </a:xfrm>
        </p:spPr>
      </p:pic>
    </p:spTree>
    <p:extLst>
      <p:ext uri="{BB962C8B-B14F-4D97-AF65-F5344CB8AC3E}">
        <p14:creationId xmlns:p14="http://schemas.microsoft.com/office/powerpoint/2010/main" val="3551949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Wat we allemaal hebben geprobeerd?</a:t>
            </a:r>
          </a:p>
        </p:txBody>
      </p:sp>
      <p:sp>
        <p:nvSpPr>
          <p:cNvPr id="5" name="Tijdelijke aanduiding voor inhoud 4">
            <a:extLst>
              <a:ext uri="{FF2B5EF4-FFF2-40B4-BE49-F238E27FC236}">
                <a16:creationId xmlns:a16="http://schemas.microsoft.com/office/drawing/2014/main" id="{88F07F60-5289-11AD-86A4-85239479FF46}"/>
              </a:ext>
            </a:extLst>
          </p:cNvPr>
          <p:cNvSpPr>
            <a:spLocks noGrp="1"/>
          </p:cNvSpPr>
          <p:nvPr>
            <p:ph idx="1"/>
          </p:nvPr>
        </p:nvSpPr>
        <p:spPr>
          <a:xfrm>
            <a:off x="838200" y="1825624"/>
            <a:ext cx="10515600" cy="4436813"/>
          </a:xfrm>
        </p:spPr>
        <p:txBody>
          <a:bodyPr>
            <a:normAutofit lnSpcReduction="10000"/>
          </a:bodyPr>
          <a:lstStyle/>
          <a:p>
            <a:pPr marL="514350" indent="-514350">
              <a:lnSpc>
                <a:spcPct val="107000"/>
              </a:lnSpc>
              <a:spcAft>
                <a:spcPts val="800"/>
              </a:spcAft>
              <a:buFont typeface="+mj-lt"/>
              <a:buAutoNum type="arabicPeriod"/>
            </a:pPr>
            <a:r>
              <a:rPr lang="nl-NL" sz="2800" kern="100" dirty="0">
                <a:effectLst/>
                <a:ea typeface="Calibri" panose="020F0502020204030204" pitchFamily="34" charset="0"/>
                <a:cs typeface="Times New Roman" panose="02020603050405020304" pitchFamily="18" charset="0"/>
              </a:rPr>
              <a:t>Geloofsopvattingen bij de tijd brengen</a:t>
            </a:r>
          </a:p>
          <a:p>
            <a:pPr marL="514350" indent="-514350">
              <a:lnSpc>
                <a:spcPct val="107000"/>
              </a:lnSpc>
              <a:spcAft>
                <a:spcPts val="800"/>
              </a:spcAft>
              <a:buFont typeface="+mj-lt"/>
              <a:buAutoNum type="arabicPeriod"/>
            </a:pPr>
            <a:r>
              <a:rPr lang="nl-NL" sz="2800" kern="100" dirty="0">
                <a:effectLst/>
                <a:ea typeface="Calibri" panose="020F0502020204030204" pitchFamily="34" charset="0"/>
                <a:cs typeface="Times New Roman" panose="02020603050405020304" pitchFamily="18" charset="0"/>
              </a:rPr>
              <a:t>Alternatieve, veelkleurige diensten</a:t>
            </a:r>
          </a:p>
          <a:p>
            <a:pPr marL="514350" indent="-514350">
              <a:lnSpc>
                <a:spcPct val="107000"/>
              </a:lnSpc>
              <a:spcAft>
                <a:spcPts val="800"/>
              </a:spcAft>
              <a:buFont typeface="+mj-lt"/>
              <a:buAutoNum type="arabicPeriod"/>
            </a:pPr>
            <a:r>
              <a:rPr lang="nl-NL" sz="2800" kern="100" dirty="0">
                <a:effectLst/>
                <a:ea typeface="Calibri" panose="020F0502020204030204" pitchFamily="34" charset="0"/>
                <a:cs typeface="Times New Roman" panose="02020603050405020304" pitchFamily="18" charset="0"/>
              </a:rPr>
              <a:t>Begrijpelijker en menselijker maken van Bijbelverhalen</a:t>
            </a:r>
          </a:p>
          <a:p>
            <a:pPr marL="514350" indent="-514350">
              <a:lnSpc>
                <a:spcPct val="107000"/>
              </a:lnSpc>
              <a:spcAft>
                <a:spcPts val="800"/>
              </a:spcAft>
              <a:buFont typeface="+mj-lt"/>
              <a:buAutoNum type="arabicPeriod"/>
            </a:pPr>
            <a:r>
              <a:rPr lang="nl-NL" sz="2800" kern="100" dirty="0">
                <a:effectLst/>
                <a:ea typeface="Calibri" panose="020F0502020204030204" pitchFamily="34" charset="0"/>
                <a:cs typeface="Times New Roman" panose="02020603050405020304" pitchFamily="18" charset="0"/>
              </a:rPr>
              <a:t>Het vergroten van maatschappelijke relevantie</a:t>
            </a:r>
          </a:p>
          <a:p>
            <a:pPr marL="514350" indent="-514350">
              <a:lnSpc>
                <a:spcPct val="107000"/>
              </a:lnSpc>
              <a:spcAft>
                <a:spcPts val="800"/>
              </a:spcAft>
              <a:buFont typeface="+mj-lt"/>
              <a:buAutoNum type="arabicPeriod"/>
            </a:pPr>
            <a:r>
              <a:rPr lang="nl-NL" sz="2800" kern="100" dirty="0">
                <a:effectLst/>
                <a:ea typeface="Calibri" panose="020F0502020204030204" pitchFamily="34" charset="0"/>
                <a:cs typeface="Times New Roman" panose="02020603050405020304" pitchFamily="18" charset="0"/>
              </a:rPr>
              <a:t>Vitaliseren van de kerkgemeenschap</a:t>
            </a:r>
          </a:p>
          <a:p>
            <a:pPr marL="514350" indent="-514350">
              <a:lnSpc>
                <a:spcPct val="107000"/>
              </a:lnSpc>
              <a:spcAft>
                <a:spcPts val="800"/>
              </a:spcAft>
              <a:buFont typeface="+mj-lt"/>
              <a:buAutoNum type="arabicPeriod"/>
            </a:pPr>
            <a:r>
              <a:rPr lang="nl-NL" sz="2800" kern="100" dirty="0">
                <a:effectLst/>
                <a:ea typeface="Calibri" panose="020F0502020204030204" pitchFamily="34" charset="0"/>
                <a:cs typeface="Times New Roman" panose="02020603050405020304" pitchFamily="18" charset="0"/>
              </a:rPr>
              <a:t>De brug slaan naar de wereld van kunst en cultuur</a:t>
            </a:r>
          </a:p>
          <a:p>
            <a:pPr marL="514350" indent="-514350">
              <a:lnSpc>
                <a:spcPct val="107000"/>
              </a:lnSpc>
              <a:spcAft>
                <a:spcPts val="800"/>
              </a:spcAft>
              <a:buFont typeface="+mj-lt"/>
              <a:buAutoNum type="arabicPeriod"/>
            </a:pPr>
            <a:r>
              <a:rPr lang="nl-NL" sz="2800" kern="100" dirty="0">
                <a:effectLst/>
                <a:ea typeface="Calibri" panose="020F0502020204030204" pitchFamily="34" charset="0"/>
                <a:cs typeface="Times New Roman" panose="02020603050405020304" pitchFamily="18" charset="0"/>
              </a:rPr>
              <a:t>De mensen en hun ervaringen centraal stellen. </a:t>
            </a:r>
          </a:p>
        </p:txBody>
      </p:sp>
    </p:spTree>
    <p:extLst>
      <p:ext uri="{BB962C8B-B14F-4D97-AF65-F5344CB8AC3E}">
        <p14:creationId xmlns:p14="http://schemas.microsoft.com/office/powerpoint/2010/main" val="3901720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a:xfrm>
            <a:off x="838200" y="383787"/>
            <a:ext cx="10515600" cy="1325563"/>
          </a:xfrm>
        </p:spPr>
        <p:txBody>
          <a:bodyPr/>
          <a:lstStyle/>
          <a:p>
            <a:r>
              <a:rPr lang="nl-NL" dirty="0"/>
              <a:t>Wat gaan we missen als de kerk verdwijnt?</a:t>
            </a:r>
          </a:p>
        </p:txBody>
      </p:sp>
      <p:sp>
        <p:nvSpPr>
          <p:cNvPr id="5" name="Tijdelijke aanduiding voor inhoud 4">
            <a:extLst>
              <a:ext uri="{FF2B5EF4-FFF2-40B4-BE49-F238E27FC236}">
                <a16:creationId xmlns:a16="http://schemas.microsoft.com/office/drawing/2014/main" id="{88F07F60-5289-11AD-86A4-85239479FF46}"/>
              </a:ext>
            </a:extLst>
          </p:cNvPr>
          <p:cNvSpPr>
            <a:spLocks noGrp="1"/>
          </p:cNvSpPr>
          <p:nvPr>
            <p:ph idx="1"/>
          </p:nvPr>
        </p:nvSpPr>
        <p:spPr>
          <a:xfrm>
            <a:off x="838200" y="1825624"/>
            <a:ext cx="10515600" cy="4436813"/>
          </a:xfrm>
        </p:spPr>
        <p:txBody>
          <a:bodyPr>
            <a:normAutofit fontScale="85000" lnSpcReduction="20000"/>
          </a:bodyPr>
          <a:lstStyle/>
          <a:p>
            <a:pPr marL="514350" indent="-514350">
              <a:lnSpc>
                <a:spcPct val="107000"/>
              </a:lnSpc>
              <a:spcAft>
                <a:spcPts val="800"/>
              </a:spcAft>
              <a:buFont typeface="+mj-lt"/>
              <a:buAutoNum type="arabicPeriod"/>
            </a:pPr>
            <a:endParaRPr lang="nl-NL" sz="2800" kern="100" dirty="0">
              <a:effectLst/>
              <a:ea typeface="Calibri" panose="020F0502020204030204" pitchFamily="34" charset="0"/>
              <a:cs typeface="Times New Roman" panose="02020603050405020304" pitchFamily="18" charset="0"/>
            </a:endParaRPr>
          </a:p>
          <a:p>
            <a:pPr marL="514350" indent="-514350">
              <a:lnSpc>
                <a:spcPct val="107000"/>
              </a:lnSpc>
              <a:spcAft>
                <a:spcPts val="800"/>
              </a:spcAft>
              <a:buFont typeface="+mj-lt"/>
              <a:buAutoNum type="arabicPeriod"/>
            </a:pPr>
            <a:r>
              <a:rPr lang="nl-NL" sz="2800" kern="100" dirty="0">
                <a:effectLst/>
                <a:ea typeface="Calibri" panose="020F0502020204030204" pitchFamily="34" charset="0"/>
                <a:cs typeface="Times New Roman" panose="02020603050405020304" pitchFamily="18" charset="0"/>
              </a:rPr>
              <a:t>Taal voor en duiding van ervaringen</a:t>
            </a:r>
          </a:p>
          <a:p>
            <a:pPr marL="514350" indent="-514350">
              <a:lnSpc>
                <a:spcPct val="107000"/>
              </a:lnSpc>
              <a:spcAft>
                <a:spcPts val="800"/>
              </a:spcAft>
              <a:buFont typeface="+mj-lt"/>
              <a:buAutoNum type="arabicPeriod"/>
            </a:pPr>
            <a:r>
              <a:rPr lang="nl-NL" sz="2800" kern="100" dirty="0">
                <a:effectLst/>
                <a:ea typeface="Calibri" panose="020F0502020204030204" pitchFamily="34" charset="0"/>
                <a:cs typeface="Times New Roman" panose="02020603050405020304" pitchFamily="18" charset="0"/>
              </a:rPr>
              <a:t>Gemeenschap en rituelen</a:t>
            </a:r>
          </a:p>
          <a:p>
            <a:pPr marL="514350" indent="-514350">
              <a:lnSpc>
                <a:spcPct val="107000"/>
              </a:lnSpc>
              <a:spcAft>
                <a:spcPts val="800"/>
              </a:spcAft>
              <a:buFont typeface="+mj-lt"/>
              <a:buAutoNum type="arabicPeriod"/>
            </a:pPr>
            <a:r>
              <a:rPr lang="nl-NL" sz="2800" kern="100" dirty="0">
                <a:effectLst/>
                <a:ea typeface="Calibri" panose="020F0502020204030204" pitchFamily="34" charset="0"/>
                <a:cs typeface="Times New Roman" panose="02020603050405020304" pitchFamily="18" charset="0"/>
              </a:rPr>
              <a:t>Gebouwen, kunst en verhalen</a:t>
            </a:r>
          </a:p>
          <a:p>
            <a:pPr marL="514350" indent="-514350">
              <a:lnSpc>
                <a:spcPct val="107000"/>
              </a:lnSpc>
              <a:spcAft>
                <a:spcPts val="800"/>
              </a:spcAft>
              <a:buFont typeface="+mj-lt"/>
              <a:buAutoNum type="arabicPeriod"/>
            </a:pPr>
            <a:r>
              <a:rPr lang="nl-NL" sz="2800" kern="100" dirty="0">
                <a:effectLst/>
                <a:ea typeface="Calibri" panose="020F0502020204030204" pitchFamily="34" charset="0"/>
                <a:cs typeface="Times New Roman" panose="02020603050405020304" pitchFamily="18" charset="0"/>
              </a:rPr>
              <a:t>Een plek voor ethische reflectie</a:t>
            </a:r>
          </a:p>
          <a:p>
            <a:pPr marL="0" indent="0" algn="ctr">
              <a:lnSpc>
                <a:spcPct val="107000"/>
              </a:lnSpc>
              <a:spcAft>
                <a:spcPts val="800"/>
              </a:spcAft>
              <a:buNone/>
            </a:pPr>
            <a:r>
              <a:rPr lang="nl-NL" sz="2800" kern="100" dirty="0">
                <a:effectLst/>
                <a:ea typeface="Calibri" panose="020F0502020204030204" pitchFamily="34" charset="0"/>
                <a:cs typeface="Times New Roman" panose="02020603050405020304" pitchFamily="18" charset="0"/>
              </a:rPr>
              <a:t>Advies: </a:t>
            </a:r>
          </a:p>
          <a:p>
            <a:pPr marL="0" indent="0" algn="ctr">
              <a:lnSpc>
                <a:spcPct val="107000"/>
              </a:lnSpc>
              <a:spcAft>
                <a:spcPts val="800"/>
              </a:spcAft>
              <a:buNone/>
            </a:pPr>
            <a:r>
              <a:rPr lang="nl-NL" sz="2800" kern="100" dirty="0">
                <a:effectLst/>
                <a:ea typeface="Calibri" panose="020F0502020204030204" pitchFamily="34" charset="0"/>
                <a:cs typeface="Times New Roman" panose="02020603050405020304" pitchFamily="18" charset="0"/>
              </a:rPr>
              <a:t>Gewoon doorgaan</a:t>
            </a:r>
          </a:p>
          <a:p>
            <a:pPr marL="0" indent="0" algn="ctr">
              <a:lnSpc>
                <a:spcPct val="107000"/>
              </a:lnSpc>
              <a:spcAft>
                <a:spcPts val="800"/>
              </a:spcAft>
              <a:buNone/>
            </a:pPr>
            <a:r>
              <a:rPr lang="nl-NL" sz="2800" kern="100" dirty="0">
                <a:effectLst/>
                <a:ea typeface="Calibri" panose="020F0502020204030204" pitchFamily="34" charset="0"/>
                <a:cs typeface="Times New Roman" panose="02020603050405020304" pitchFamily="18" charset="0"/>
              </a:rPr>
              <a:t>Laat de last los</a:t>
            </a:r>
          </a:p>
          <a:p>
            <a:pPr marL="0" indent="0">
              <a:lnSpc>
                <a:spcPct val="107000"/>
              </a:lnSpc>
              <a:spcAft>
                <a:spcPts val="800"/>
              </a:spcAft>
              <a:buNone/>
            </a:pPr>
            <a:endParaRPr lang="nl-NL" sz="2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1065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Classis:</a:t>
            </a:r>
          </a:p>
        </p:txBody>
      </p:sp>
      <p:sp>
        <p:nvSpPr>
          <p:cNvPr id="3" name="Tijdelijke aanduiding voor inhoud 2">
            <a:extLst>
              <a:ext uri="{FF2B5EF4-FFF2-40B4-BE49-F238E27FC236}">
                <a16:creationId xmlns:a16="http://schemas.microsoft.com/office/drawing/2014/main" id="{EE0658F6-6007-025D-6DB6-F845BCCD4B13}"/>
              </a:ext>
            </a:extLst>
          </p:cNvPr>
          <p:cNvSpPr>
            <a:spLocks noGrp="1"/>
          </p:cNvSpPr>
          <p:nvPr>
            <p:ph idx="1"/>
          </p:nvPr>
        </p:nvSpPr>
        <p:spPr/>
        <p:txBody>
          <a:bodyPr/>
          <a:lstStyle/>
          <a:p>
            <a:pPr marL="0" indent="0">
              <a:buNone/>
            </a:pPr>
            <a:r>
              <a:rPr lang="nl-NL" dirty="0"/>
              <a:t>Bevestigt dit beeld. Is somber.</a:t>
            </a:r>
          </a:p>
          <a:p>
            <a:pPr marL="0" indent="0">
              <a:buNone/>
            </a:pPr>
            <a:endParaRPr lang="nl-NL" dirty="0"/>
          </a:p>
          <a:p>
            <a:r>
              <a:rPr lang="nl-NL" dirty="0"/>
              <a:t>Veel vacatures voor predikant/kerkelijk werker die niet ingevuld kunnen worden</a:t>
            </a:r>
          </a:p>
          <a:p>
            <a:r>
              <a:rPr lang="nl-NL" dirty="0"/>
              <a:t>Aantal vrijwilligers neemt af; veel ouderen, dus kwetsbaar</a:t>
            </a:r>
          </a:p>
          <a:p>
            <a:r>
              <a:rPr lang="nl-NL" dirty="0"/>
              <a:t>Financiën krimpen</a:t>
            </a:r>
          </a:p>
          <a:p>
            <a:endParaRPr lang="nl-NL" dirty="0"/>
          </a:p>
          <a:p>
            <a:pPr marL="0" indent="0">
              <a:buNone/>
            </a:pPr>
            <a:r>
              <a:rPr lang="nl-NL" sz="4400" dirty="0"/>
              <a:t>Eigen gemeente:</a:t>
            </a:r>
          </a:p>
          <a:p>
            <a:endParaRPr lang="nl-NL" dirty="0"/>
          </a:p>
          <a:p>
            <a:pPr marL="0" indent="0">
              <a:buNone/>
            </a:pPr>
            <a:endParaRPr lang="nl-NL" dirty="0"/>
          </a:p>
          <a:p>
            <a:pPr marL="0" indent="0">
              <a:buNone/>
            </a:pPr>
            <a:endParaRPr lang="nl-NL" dirty="0"/>
          </a:p>
        </p:txBody>
      </p:sp>
    </p:spTree>
    <p:extLst>
      <p:ext uri="{BB962C8B-B14F-4D97-AF65-F5344CB8AC3E}">
        <p14:creationId xmlns:p14="http://schemas.microsoft.com/office/powerpoint/2010/main" val="3026453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64706F0-687B-2C91-A5CC-B56078D8E923}"/>
              </a:ext>
            </a:extLst>
          </p:cNvPr>
          <p:cNvSpPr>
            <a:spLocks noGrp="1"/>
          </p:cNvSpPr>
          <p:nvPr>
            <p:ph type="title"/>
          </p:nvPr>
        </p:nvSpPr>
        <p:spPr/>
        <p:txBody>
          <a:bodyPr/>
          <a:lstStyle/>
          <a:p>
            <a:r>
              <a:rPr lang="nl-NL" dirty="0"/>
              <a:t>Welkom en Agenda</a:t>
            </a:r>
          </a:p>
        </p:txBody>
      </p:sp>
      <p:sp>
        <p:nvSpPr>
          <p:cNvPr id="5" name="Tijdelijke aanduiding voor inhoud 4">
            <a:extLst>
              <a:ext uri="{FF2B5EF4-FFF2-40B4-BE49-F238E27FC236}">
                <a16:creationId xmlns:a16="http://schemas.microsoft.com/office/drawing/2014/main" id="{73132172-C2E5-0F5A-583C-5B804441BBCF}"/>
              </a:ext>
            </a:extLst>
          </p:cNvPr>
          <p:cNvSpPr>
            <a:spLocks noGrp="1"/>
          </p:cNvSpPr>
          <p:nvPr>
            <p:ph idx="1"/>
          </p:nvPr>
        </p:nvSpPr>
        <p:spPr/>
        <p:txBody>
          <a:bodyPr/>
          <a:lstStyle/>
          <a:p>
            <a:r>
              <a:rPr lang="nl-NL" dirty="0"/>
              <a:t>Verslag gemeentebijeenkomst 7 mei 2023</a:t>
            </a:r>
          </a:p>
          <a:p>
            <a:r>
              <a:rPr lang="nl-NL" dirty="0"/>
              <a:t>De toekomst van onze gemeente</a:t>
            </a:r>
          </a:p>
        </p:txBody>
      </p:sp>
    </p:spTree>
    <p:extLst>
      <p:ext uri="{BB962C8B-B14F-4D97-AF65-F5344CB8AC3E}">
        <p14:creationId xmlns:p14="http://schemas.microsoft.com/office/powerpoint/2010/main" val="3584011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Financiële toekomst:</a:t>
            </a:r>
          </a:p>
        </p:txBody>
      </p:sp>
      <p:sp>
        <p:nvSpPr>
          <p:cNvPr id="3" name="Tijdelijke aanduiding voor inhoud 2">
            <a:extLst>
              <a:ext uri="{FF2B5EF4-FFF2-40B4-BE49-F238E27FC236}">
                <a16:creationId xmlns:a16="http://schemas.microsoft.com/office/drawing/2014/main" id="{EE0658F6-6007-025D-6DB6-F845BCCD4B13}"/>
              </a:ext>
            </a:extLst>
          </p:cNvPr>
          <p:cNvSpPr>
            <a:spLocks noGrp="1"/>
          </p:cNvSpPr>
          <p:nvPr>
            <p:ph idx="1"/>
          </p:nvPr>
        </p:nvSpPr>
        <p:spPr>
          <a:xfrm>
            <a:off x="317380" y="3429000"/>
            <a:ext cx="11557239" cy="2411320"/>
          </a:xfrm>
        </p:spPr>
        <p:txBody>
          <a:bodyPr>
            <a:normAutofit lnSpcReduction="10000"/>
          </a:bodyPr>
          <a:lstStyle/>
          <a:p>
            <a:r>
              <a:rPr lang="nl-NL" dirty="0"/>
              <a:t>Ramingen geven een trend aan.</a:t>
            </a:r>
          </a:p>
          <a:p>
            <a:r>
              <a:rPr lang="nl-NL" dirty="0"/>
              <a:t>Tekort loopt jaarlijks op en moet elk jaar opgelost worden (optelling)</a:t>
            </a:r>
          </a:p>
          <a:p>
            <a:r>
              <a:rPr lang="nl-NL" dirty="0"/>
              <a:t>We hebben gelukkig nog wat tijd</a:t>
            </a:r>
          </a:p>
          <a:p>
            <a:r>
              <a:rPr lang="nl-NL" dirty="0"/>
              <a:t>We willen de jonge generatie niet met een probleem opzadelen. </a:t>
            </a:r>
          </a:p>
          <a:p>
            <a:r>
              <a:rPr lang="nl-NL" dirty="0"/>
              <a:t>Zoeken naar andere financiële inkomsten</a:t>
            </a:r>
          </a:p>
        </p:txBody>
      </p:sp>
      <p:pic>
        <p:nvPicPr>
          <p:cNvPr id="5" name="Afbeelding 4">
            <a:extLst>
              <a:ext uri="{FF2B5EF4-FFF2-40B4-BE49-F238E27FC236}">
                <a16:creationId xmlns:a16="http://schemas.microsoft.com/office/drawing/2014/main" id="{FAC4AEAE-0765-0D9B-0E1A-761617893DD7}"/>
              </a:ext>
            </a:extLst>
          </p:cNvPr>
          <p:cNvPicPr>
            <a:picLocks noChangeAspect="1"/>
          </p:cNvPicPr>
          <p:nvPr/>
        </p:nvPicPr>
        <p:blipFill rotWithShape="1">
          <a:blip r:embed="rId2"/>
          <a:srcRect r="12551"/>
          <a:stretch/>
        </p:blipFill>
        <p:spPr>
          <a:xfrm>
            <a:off x="838199" y="1690687"/>
            <a:ext cx="8018183" cy="1664353"/>
          </a:xfrm>
          <a:prstGeom prst="rect">
            <a:avLst/>
          </a:prstGeom>
        </p:spPr>
      </p:pic>
    </p:spTree>
    <p:extLst>
      <p:ext uri="{BB962C8B-B14F-4D97-AF65-F5344CB8AC3E}">
        <p14:creationId xmlns:p14="http://schemas.microsoft.com/office/powerpoint/2010/main" val="866586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Toekomst van de kerkelijke betrokkenheid</a:t>
            </a:r>
          </a:p>
        </p:txBody>
      </p:sp>
      <p:sp>
        <p:nvSpPr>
          <p:cNvPr id="5" name="Tijdelijke aanduiding voor inhoud 4">
            <a:extLst>
              <a:ext uri="{FF2B5EF4-FFF2-40B4-BE49-F238E27FC236}">
                <a16:creationId xmlns:a16="http://schemas.microsoft.com/office/drawing/2014/main" id="{88F07F60-5289-11AD-86A4-85239479FF46}"/>
              </a:ext>
            </a:extLst>
          </p:cNvPr>
          <p:cNvSpPr>
            <a:spLocks noGrp="1"/>
          </p:cNvSpPr>
          <p:nvPr>
            <p:ph idx="1"/>
          </p:nvPr>
        </p:nvSpPr>
        <p:spPr>
          <a:xfrm>
            <a:off x="838200" y="1825624"/>
            <a:ext cx="10515600" cy="4436813"/>
          </a:xfrm>
        </p:spPr>
        <p:txBody>
          <a:bodyPr>
            <a:normAutofit fontScale="85000" lnSpcReduction="20000"/>
          </a:bodyPr>
          <a:lstStyle/>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Conclusie was </a:t>
            </a:r>
            <a:r>
              <a:rPr lang="nl-NL" sz="2800" kern="100" dirty="0" err="1">
                <a:effectLst/>
                <a:ea typeface="Calibri" panose="020F0502020204030204" pitchFamily="34" charset="0"/>
                <a:cs typeface="Times New Roman" panose="02020603050405020304" pitchFamily="18" charset="0"/>
              </a:rPr>
              <a:t>oa</a:t>
            </a:r>
            <a:r>
              <a:rPr lang="nl-NL" sz="2800" kern="100" dirty="0">
                <a:effectLst/>
                <a:ea typeface="Calibri" panose="020F0502020204030204" pitchFamily="34" charset="0"/>
                <a:cs typeface="Times New Roman" panose="02020603050405020304" pitchFamily="18" charset="0"/>
              </a:rPr>
              <a:t> we missen de jongere generaties</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Daarom 3 avonden belegd.</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Mensen tussen 20-50</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Persoonlijke uitnodiging (270)</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Interview </a:t>
            </a:r>
            <a:r>
              <a:rPr lang="nl-NL" sz="2800" kern="100" dirty="0" err="1">
                <a:effectLst/>
                <a:ea typeface="Calibri" panose="020F0502020204030204" pitchFamily="34" charset="0"/>
                <a:cs typeface="Times New Roman" panose="02020603050405020304" pitchFamily="18" charset="0"/>
              </a:rPr>
              <a:t>Dorpsproat</a:t>
            </a:r>
            <a:endParaRPr lang="nl-NL" sz="2800" kern="100" dirty="0">
              <a:effectLst/>
              <a:ea typeface="Calibri" panose="020F0502020204030204" pitchFamily="34" charset="0"/>
              <a:cs typeface="Times New Roman" panose="02020603050405020304" pitchFamily="18" charset="0"/>
            </a:endParaRP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De jeugdouderlingen en </a:t>
            </a:r>
            <a:r>
              <a:rPr lang="nl-NL" sz="2800" kern="100" dirty="0" err="1">
                <a:effectLst/>
                <a:ea typeface="Calibri" panose="020F0502020204030204" pitchFamily="34" charset="0"/>
                <a:cs typeface="Times New Roman" panose="02020603050405020304" pitchFamily="18" charset="0"/>
              </a:rPr>
              <a:t>mw</a:t>
            </a:r>
            <a:r>
              <a:rPr lang="nl-NL" sz="2800" kern="100" dirty="0">
                <a:effectLst/>
                <a:ea typeface="Calibri" panose="020F0502020204030204" pitchFamily="34" charset="0"/>
                <a:cs typeface="Times New Roman" panose="02020603050405020304" pitchFamily="18" charset="0"/>
              </a:rPr>
              <a:t> Maja Swart-Andela hebben ingezet op de jeugd (aansluiten bij hun leefwereld)</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Diverse activiteiten aangeboden zoals </a:t>
            </a:r>
            <a:r>
              <a:rPr lang="nl-NL" sz="2800" kern="100" dirty="0" err="1">
                <a:effectLst/>
                <a:ea typeface="Calibri" panose="020F0502020204030204" pitchFamily="34" charset="0"/>
                <a:cs typeface="Times New Roman" panose="02020603050405020304" pitchFamily="18" charset="0"/>
              </a:rPr>
              <a:t>bijbelverhalen</a:t>
            </a:r>
            <a:r>
              <a:rPr lang="nl-NL" sz="2800" kern="100" dirty="0">
                <a:effectLst/>
                <a:ea typeface="Calibri" panose="020F0502020204030204" pitchFamily="34" charset="0"/>
                <a:cs typeface="Times New Roman" panose="02020603050405020304" pitchFamily="18" charset="0"/>
              </a:rPr>
              <a:t> voor 18+ of leren over de feestdagen.</a:t>
            </a:r>
          </a:p>
        </p:txBody>
      </p:sp>
    </p:spTree>
    <p:extLst>
      <p:ext uri="{BB962C8B-B14F-4D97-AF65-F5344CB8AC3E}">
        <p14:creationId xmlns:p14="http://schemas.microsoft.com/office/powerpoint/2010/main" val="1222598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Wat we zien is:</a:t>
            </a:r>
          </a:p>
        </p:txBody>
      </p:sp>
      <p:sp>
        <p:nvSpPr>
          <p:cNvPr id="5" name="Tijdelijke aanduiding voor inhoud 4">
            <a:extLst>
              <a:ext uri="{FF2B5EF4-FFF2-40B4-BE49-F238E27FC236}">
                <a16:creationId xmlns:a16="http://schemas.microsoft.com/office/drawing/2014/main" id="{88F07F60-5289-11AD-86A4-85239479FF46}"/>
              </a:ext>
            </a:extLst>
          </p:cNvPr>
          <p:cNvSpPr>
            <a:spLocks noGrp="1"/>
          </p:cNvSpPr>
          <p:nvPr>
            <p:ph idx="1"/>
          </p:nvPr>
        </p:nvSpPr>
        <p:spPr>
          <a:xfrm>
            <a:off x="838200" y="1825624"/>
            <a:ext cx="10515600" cy="4436813"/>
          </a:xfrm>
        </p:spPr>
        <p:txBody>
          <a:bodyPr>
            <a:normAutofit/>
          </a:bodyPr>
          <a:lstStyle/>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Hele kleine opkomst avonden (11)</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Geen tot enkele aanmelding voor bijeenkomsten</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Nog wel kleine groep tieners en kinderen.</a:t>
            </a:r>
          </a:p>
        </p:txBody>
      </p:sp>
    </p:spTree>
    <p:extLst>
      <p:ext uri="{BB962C8B-B14F-4D97-AF65-F5344CB8AC3E}">
        <p14:creationId xmlns:p14="http://schemas.microsoft.com/office/powerpoint/2010/main" val="2627279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Conclusie:</a:t>
            </a:r>
          </a:p>
        </p:txBody>
      </p:sp>
      <p:sp>
        <p:nvSpPr>
          <p:cNvPr id="5" name="Tijdelijke aanduiding voor inhoud 4">
            <a:extLst>
              <a:ext uri="{FF2B5EF4-FFF2-40B4-BE49-F238E27FC236}">
                <a16:creationId xmlns:a16="http://schemas.microsoft.com/office/drawing/2014/main" id="{88F07F60-5289-11AD-86A4-85239479FF46}"/>
              </a:ext>
            </a:extLst>
          </p:cNvPr>
          <p:cNvSpPr>
            <a:spLocks noGrp="1"/>
          </p:cNvSpPr>
          <p:nvPr>
            <p:ph idx="1"/>
          </p:nvPr>
        </p:nvSpPr>
        <p:spPr>
          <a:xfrm>
            <a:off x="838200" y="1825624"/>
            <a:ext cx="10317480" cy="4667251"/>
          </a:xfrm>
        </p:spPr>
        <p:txBody>
          <a:bodyPr>
            <a:normAutofit fontScale="92500"/>
          </a:bodyPr>
          <a:lstStyle/>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De KR kan zich vinden in de conclusies van de evaluatie beleidsplan: </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Nu nog </a:t>
            </a:r>
            <a:r>
              <a:rPr lang="nl-NL" kern="100" dirty="0">
                <a:ea typeface="Calibri" panose="020F0502020204030204" pitchFamily="34" charset="0"/>
                <a:cs typeface="Times New Roman" panose="02020603050405020304" pitchFamily="18" charset="0"/>
              </a:rPr>
              <a:t>v</a:t>
            </a:r>
            <a:r>
              <a:rPr lang="nl-NL" sz="2800" kern="100" dirty="0">
                <a:effectLst/>
                <a:ea typeface="Calibri" panose="020F0502020204030204" pitchFamily="34" charset="0"/>
                <a:cs typeface="Times New Roman" panose="02020603050405020304" pitchFamily="18" charset="0"/>
              </a:rPr>
              <a:t>eel vrijwilligers, veel activiteiten, nieuwe aanpak pastoraat werpt vruchten af, veel mooie zondagse vieringen, financieel nog buffer.</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Maar landelijke trend ook bij ons te zien. Daar moeten we onze ogen niet sluiten voor</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Krimp en vergrijzing bij vrijwilligers</a:t>
            </a:r>
            <a:r>
              <a:rPr lang="nl-NL" kern="100" dirty="0">
                <a:ea typeface="Calibri" panose="020F0502020204030204" pitchFamily="34" charset="0"/>
                <a:cs typeface="Times New Roman" panose="02020603050405020304" pitchFamily="18" charset="0"/>
              </a:rPr>
              <a:t>.</a:t>
            </a:r>
            <a:endParaRPr lang="nl-NL" sz="2800" kern="100" dirty="0">
              <a:effectLst/>
              <a:ea typeface="Calibri" panose="020F0502020204030204" pitchFamily="34" charset="0"/>
              <a:cs typeface="Times New Roman" panose="02020603050405020304" pitchFamily="18" charset="0"/>
            </a:endParaRP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Het ledenaantal neemt af; Daarmee nemen de financiën af. jonge mensen richten hun leven anders in.</a:t>
            </a:r>
          </a:p>
        </p:txBody>
      </p:sp>
    </p:spTree>
    <p:extLst>
      <p:ext uri="{BB962C8B-B14F-4D97-AF65-F5344CB8AC3E}">
        <p14:creationId xmlns:p14="http://schemas.microsoft.com/office/powerpoint/2010/main" val="2471139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Conclusie:</a:t>
            </a:r>
          </a:p>
        </p:txBody>
      </p:sp>
      <p:sp>
        <p:nvSpPr>
          <p:cNvPr id="5" name="Tijdelijke aanduiding voor inhoud 4">
            <a:extLst>
              <a:ext uri="{FF2B5EF4-FFF2-40B4-BE49-F238E27FC236}">
                <a16:creationId xmlns:a16="http://schemas.microsoft.com/office/drawing/2014/main" id="{88F07F60-5289-11AD-86A4-85239479FF46}"/>
              </a:ext>
            </a:extLst>
          </p:cNvPr>
          <p:cNvSpPr>
            <a:spLocks noGrp="1"/>
          </p:cNvSpPr>
          <p:nvPr>
            <p:ph idx="1"/>
          </p:nvPr>
        </p:nvSpPr>
        <p:spPr>
          <a:xfrm>
            <a:off x="838200" y="1690688"/>
            <a:ext cx="10175240" cy="4802187"/>
          </a:xfrm>
        </p:spPr>
        <p:txBody>
          <a:bodyPr>
            <a:normAutofit lnSpcReduction="10000"/>
          </a:bodyPr>
          <a:lstStyle/>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We stoppen nu veel tijd en energie om iedereen er bij te houden/weer te betrekken maar misschien is focus beter op wat goed gaat en mensen tevreden zijn en dat zo lang mogelijk volhouden.</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Dat betekent qua veelkleurigheid houden wat we nu hebben en ons richten op de brede ‘middengroep’. </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Initiatieven blijven faciliteren; regionaal samenwerken.</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Gelukkig hebben we tijd. Die moeten we zo goed mogelijk benutten. Financiële plaatje vraagt om een plan.</a:t>
            </a:r>
          </a:p>
        </p:txBody>
      </p:sp>
    </p:spTree>
    <p:extLst>
      <p:ext uri="{BB962C8B-B14F-4D97-AF65-F5344CB8AC3E}">
        <p14:creationId xmlns:p14="http://schemas.microsoft.com/office/powerpoint/2010/main" val="9870219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Waarom?</a:t>
            </a:r>
          </a:p>
        </p:txBody>
      </p:sp>
      <p:sp>
        <p:nvSpPr>
          <p:cNvPr id="5" name="Tijdelijke aanduiding voor inhoud 4">
            <a:extLst>
              <a:ext uri="{FF2B5EF4-FFF2-40B4-BE49-F238E27FC236}">
                <a16:creationId xmlns:a16="http://schemas.microsoft.com/office/drawing/2014/main" id="{88F07F60-5289-11AD-86A4-85239479FF46}"/>
              </a:ext>
            </a:extLst>
          </p:cNvPr>
          <p:cNvSpPr>
            <a:spLocks noGrp="1"/>
          </p:cNvSpPr>
          <p:nvPr>
            <p:ph idx="1"/>
          </p:nvPr>
        </p:nvSpPr>
        <p:spPr>
          <a:xfrm>
            <a:off x="838200" y="1690688"/>
            <a:ext cx="10175240" cy="4802187"/>
          </a:xfrm>
        </p:spPr>
        <p:txBody>
          <a:bodyPr>
            <a:normAutofit fontScale="77500" lnSpcReduction="20000"/>
          </a:bodyPr>
          <a:lstStyle/>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Doel is zo lang mogelijk gemeente zijn, met elkaar; en wekelijkse zondagse vieringen behouden zodat we blijven omzien naar elkaar en in ons geloof gevoed blijven worden. Kan de kerk het kloppend hart van de gemeente worden?</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Om de dingen die we gaan missen, als we geen kerk meer in ons dorp zouden hebben, overeind te houden.</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We mogen de jongere generatie niet opzadelen met een probleem qua financiën en gebouwen. </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Wat is daar volgens de KR voor nodig?</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Een onderzoek door een onafhankelijke externe, die varianten uitwerkt hoe we naar de toekomst toe een levensvatbare gemeente blijven. De vraag is waar we de jongere generatie vooral mee dienen en </a:t>
            </a:r>
            <a:r>
              <a:rPr lang="nl-NL" kern="100" dirty="0">
                <a:ea typeface="Calibri" panose="020F0502020204030204" pitchFamily="34" charset="0"/>
                <a:cs typeface="Times New Roman" panose="02020603050405020304" pitchFamily="18" charset="0"/>
              </a:rPr>
              <a:t>o</a:t>
            </a:r>
            <a:r>
              <a:rPr lang="nl-NL" sz="2800" kern="100" dirty="0">
                <a:effectLst/>
                <a:ea typeface="Calibri" panose="020F0502020204030204" pitchFamily="34" charset="0"/>
                <a:cs typeface="Times New Roman" panose="02020603050405020304" pitchFamily="18" charset="0"/>
              </a:rPr>
              <a:t>m te voorkomen dat we onze volgende generatie opzadelen met een groot probleem.</a:t>
            </a:r>
          </a:p>
        </p:txBody>
      </p:sp>
    </p:spTree>
    <p:extLst>
      <p:ext uri="{BB962C8B-B14F-4D97-AF65-F5344CB8AC3E}">
        <p14:creationId xmlns:p14="http://schemas.microsoft.com/office/powerpoint/2010/main" val="42724285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Vragen voor de gemeente:</a:t>
            </a:r>
          </a:p>
        </p:txBody>
      </p:sp>
      <p:sp>
        <p:nvSpPr>
          <p:cNvPr id="5" name="Tijdelijke aanduiding voor inhoud 4">
            <a:extLst>
              <a:ext uri="{FF2B5EF4-FFF2-40B4-BE49-F238E27FC236}">
                <a16:creationId xmlns:a16="http://schemas.microsoft.com/office/drawing/2014/main" id="{88F07F60-5289-11AD-86A4-85239479FF46}"/>
              </a:ext>
            </a:extLst>
          </p:cNvPr>
          <p:cNvSpPr>
            <a:spLocks noGrp="1"/>
          </p:cNvSpPr>
          <p:nvPr>
            <p:ph idx="1"/>
          </p:nvPr>
        </p:nvSpPr>
        <p:spPr>
          <a:xfrm>
            <a:off x="838200" y="1690688"/>
            <a:ext cx="10175240" cy="4802187"/>
          </a:xfrm>
        </p:spPr>
        <p:txBody>
          <a:bodyPr>
            <a:normAutofit/>
          </a:bodyPr>
          <a:lstStyle/>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Herkent u de analyse?</a:t>
            </a:r>
          </a:p>
          <a:p>
            <a:pPr>
              <a:lnSpc>
                <a:spcPct val="107000"/>
              </a:lnSpc>
              <a:spcAft>
                <a:spcPts val="800"/>
              </a:spcAft>
            </a:pPr>
            <a:r>
              <a:rPr lang="nl-NL" kern="100" dirty="0">
                <a:ea typeface="Calibri" panose="020F0502020204030204" pitchFamily="34" charset="0"/>
                <a:cs typeface="Times New Roman" panose="02020603050405020304" pitchFamily="18" charset="0"/>
              </a:rPr>
              <a:t>Kunt u zich vinden in de conclusies van de kerkenraad?</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Kunt </a:t>
            </a:r>
            <a:r>
              <a:rPr lang="nl-NL" kern="100" dirty="0">
                <a:ea typeface="Calibri" panose="020F0502020204030204" pitchFamily="34" charset="0"/>
                <a:cs typeface="Times New Roman" panose="02020603050405020304" pitchFamily="18" charset="0"/>
              </a:rPr>
              <a:t>u zich vinden in het uitvoeren van een extern onderzoek?</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Heeft u nog andere vragen of wensen t.a.v. </a:t>
            </a:r>
            <a:r>
              <a:rPr lang="nl-NL" sz="2800" kern="100">
                <a:effectLst/>
                <a:ea typeface="Calibri" panose="020F0502020204030204" pitchFamily="34" charset="0"/>
                <a:cs typeface="Times New Roman" panose="02020603050405020304" pitchFamily="18" charset="0"/>
              </a:rPr>
              <a:t>dit plan? </a:t>
            </a:r>
            <a:endParaRPr lang="nl-NL" sz="28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2511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35CA2BB-C821-C016-FD69-44586A1CF119}"/>
              </a:ext>
            </a:extLst>
          </p:cNvPr>
          <p:cNvSpPr>
            <a:spLocks noGrp="1"/>
          </p:cNvSpPr>
          <p:nvPr>
            <p:ph type="title"/>
          </p:nvPr>
        </p:nvSpPr>
        <p:spPr/>
        <p:txBody>
          <a:bodyPr/>
          <a:lstStyle/>
          <a:p>
            <a:r>
              <a:rPr lang="nl-NL" dirty="0"/>
              <a:t>Verslag gemeentebijeenkomst 7 mei 2023</a:t>
            </a:r>
          </a:p>
        </p:txBody>
      </p:sp>
      <p:sp>
        <p:nvSpPr>
          <p:cNvPr id="5" name="Tijdelijke aanduiding voor inhoud 4">
            <a:extLst>
              <a:ext uri="{FF2B5EF4-FFF2-40B4-BE49-F238E27FC236}">
                <a16:creationId xmlns:a16="http://schemas.microsoft.com/office/drawing/2014/main" id="{5728C52E-04D4-CFD9-D968-F76AA752F971}"/>
              </a:ext>
            </a:extLst>
          </p:cNvPr>
          <p:cNvSpPr>
            <a:spLocks noGrp="1"/>
          </p:cNvSpPr>
          <p:nvPr>
            <p:ph idx="1"/>
          </p:nvPr>
        </p:nvSpPr>
        <p:spPr/>
        <p:txBody>
          <a:bodyPr/>
          <a:lstStyle/>
          <a:p>
            <a:r>
              <a:rPr lang="nl-NL" dirty="0"/>
              <a:t>Twee onderwerpen:</a:t>
            </a:r>
            <a:br>
              <a:rPr lang="nl-NL" dirty="0"/>
            </a:br>
            <a:endParaRPr lang="nl-NL" dirty="0"/>
          </a:p>
          <a:p>
            <a:pPr marL="914400" lvl="1" indent="-457200">
              <a:buFont typeface="+mj-lt"/>
              <a:buAutoNum type="arabicPeriod"/>
            </a:pPr>
            <a:r>
              <a:rPr lang="nl-NL" dirty="0"/>
              <a:t>Actualisatie beleidsplan 2019-2023</a:t>
            </a:r>
          </a:p>
          <a:p>
            <a:pPr marL="914400" lvl="1" indent="-457200">
              <a:buFont typeface="+mj-lt"/>
              <a:buAutoNum type="arabicPeriod"/>
            </a:pPr>
            <a:r>
              <a:rPr lang="nl-NL" dirty="0"/>
              <a:t>Training uitvaartdiensten voor gemeenteleden</a:t>
            </a:r>
          </a:p>
          <a:p>
            <a:pPr marL="914400" lvl="1" indent="-457200">
              <a:buFont typeface="+mj-lt"/>
              <a:buAutoNum type="arabicPeriod"/>
            </a:pPr>
            <a:endParaRPr lang="nl-NL" dirty="0"/>
          </a:p>
          <a:p>
            <a:r>
              <a:rPr lang="nl-NL" dirty="0"/>
              <a:t>Stand van zaken</a:t>
            </a:r>
            <a:br>
              <a:rPr lang="nl-NL" dirty="0"/>
            </a:br>
            <a:endParaRPr lang="nl-NL" dirty="0"/>
          </a:p>
          <a:p>
            <a:r>
              <a:rPr lang="nl-NL" dirty="0"/>
              <a:t>Vragen?</a:t>
            </a:r>
          </a:p>
        </p:txBody>
      </p:sp>
    </p:spTree>
    <p:extLst>
      <p:ext uri="{BB962C8B-B14F-4D97-AF65-F5344CB8AC3E}">
        <p14:creationId xmlns:p14="http://schemas.microsoft.com/office/powerpoint/2010/main" val="1777090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De toekomst van onze gemeente</a:t>
            </a:r>
          </a:p>
        </p:txBody>
      </p:sp>
      <p:sp>
        <p:nvSpPr>
          <p:cNvPr id="5" name="Tijdelijke aanduiding voor inhoud 4">
            <a:extLst>
              <a:ext uri="{FF2B5EF4-FFF2-40B4-BE49-F238E27FC236}">
                <a16:creationId xmlns:a16="http://schemas.microsoft.com/office/drawing/2014/main" id="{88F07F60-5289-11AD-86A4-85239479FF46}"/>
              </a:ext>
            </a:extLst>
          </p:cNvPr>
          <p:cNvSpPr>
            <a:spLocks noGrp="1"/>
          </p:cNvSpPr>
          <p:nvPr>
            <p:ph idx="1"/>
          </p:nvPr>
        </p:nvSpPr>
        <p:spPr>
          <a:xfrm>
            <a:off x="838200" y="1825624"/>
            <a:ext cx="10515600" cy="4436813"/>
          </a:xfrm>
        </p:spPr>
        <p:txBody>
          <a:bodyPr>
            <a:normAutofit lnSpcReduction="10000"/>
          </a:bodyPr>
          <a:lstStyle/>
          <a:p>
            <a:pPr marL="0" indent="0" algn="ctr">
              <a:buNone/>
            </a:pPr>
            <a:r>
              <a:rPr lang="nl-NL" dirty="0"/>
              <a:t>Aanleiding: actualisatie van ons beleidsplan</a:t>
            </a:r>
          </a:p>
          <a:p>
            <a:pPr marL="0" indent="0" algn="ctr">
              <a:buNone/>
            </a:pPr>
            <a:r>
              <a:rPr lang="nl-NL" dirty="0"/>
              <a:t>Start april 2023</a:t>
            </a:r>
          </a:p>
          <a:p>
            <a:pPr marL="0" indent="0" algn="ctr">
              <a:buNone/>
            </a:pPr>
            <a:r>
              <a:rPr lang="nl-NL" dirty="0"/>
              <a:t>Via </a:t>
            </a:r>
            <a:r>
              <a:rPr lang="nl-NL" dirty="0" err="1"/>
              <a:t>KerkSein</a:t>
            </a:r>
            <a:r>
              <a:rPr lang="nl-NL" dirty="0"/>
              <a:t> en gemeentebijeenkomst gemeente geïnformeerd</a:t>
            </a:r>
          </a:p>
          <a:p>
            <a:pPr marL="0" indent="0">
              <a:buNone/>
            </a:pPr>
            <a:endParaRPr lang="nl-NL" dirty="0"/>
          </a:p>
          <a:p>
            <a:pPr marL="0" indent="0">
              <a:buNone/>
            </a:pPr>
            <a:r>
              <a:rPr lang="nl-NL" dirty="0"/>
              <a:t>4 Stappen:</a:t>
            </a:r>
          </a:p>
          <a:p>
            <a:pPr marL="514350" indent="-514350">
              <a:buFont typeface="+mj-lt"/>
              <a:buAutoNum type="arabicPeriod"/>
            </a:pPr>
            <a:r>
              <a:rPr lang="nl-NL" dirty="0"/>
              <a:t>Evalueren huidige plan</a:t>
            </a:r>
          </a:p>
          <a:p>
            <a:pPr marL="514350" indent="-514350">
              <a:buFont typeface="+mj-lt"/>
              <a:buAutoNum type="arabicPeriod"/>
            </a:pPr>
            <a:r>
              <a:rPr lang="nl-NL" dirty="0"/>
              <a:t>Kijken en analyseren</a:t>
            </a:r>
          </a:p>
          <a:p>
            <a:pPr marL="514350" indent="-514350">
              <a:buFont typeface="+mj-lt"/>
              <a:buAutoNum type="arabicPeriod"/>
            </a:pPr>
            <a:r>
              <a:rPr lang="nl-NL" dirty="0"/>
              <a:t>Plannen maken</a:t>
            </a:r>
          </a:p>
          <a:p>
            <a:pPr marL="514350" indent="-514350">
              <a:buFont typeface="+mj-lt"/>
              <a:buAutoNum type="arabicPeriod"/>
            </a:pPr>
            <a:r>
              <a:rPr lang="nl-NL" dirty="0"/>
              <a:t>Vaststellen nieuwe beleidsplan</a:t>
            </a:r>
          </a:p>
        </p:txBody>
      </p:sp>
    </p:spTree>
    <p:extLst>
      <p:ext uri="{BB962C8B-B14F-4D97-AF65-F5344CB8AC3E}">
        <p14:creationId xmlns:p14="http://schemas.microsoft.com/office/powerpoint/2010/main" val="2561693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Stap 1</a:t>
            </a:r>
          </a:p>
        </p:txBody>
      </p:sp>
      <p:sp>
        <p:nvSpPr>
          <p:cNvPr id="5" name="Tijdelijke aanduiding voor inhoud 4">
            <a:extLst>
              <a:ext uri="{FF2B5EF4-FFF2-40B4-BE49-F238E27FC236}">
                <a16:creationId xmlns:a16="http://schemas.microsoft.com/office/drawing/2014/main" id="{88F07F60-5289-11AD-86A4-85239479FF46}"/>
              </a:ext>
            </a:extLst>
          </p:cNvPr>
          <p:cNvSpPr>
            <a:spLocks noGrp="1"/>
          </p:cNvSpPr>
          <p:nvPr>
            <p:ph idx="1"/>
          </p:nvPr>
        </p:nvSpPr>
        <p:spPr>
          <a:xfrm>
            <a:off x="838200" y="1825624"/>
            <a:ext cx="4196938" cy="4436813"/>
          </a:xfrm>
        </p:spPr>
        <p:txBody>
          <a:bodyPr>
            <a:normAutofit/>
          </a:bodyPr>
          <a:lstStyle/>
          <a:p>
            <a:pPr marL="0" indent="0" algn="ctr">
              <a:buNone/>
            </a:pPr>
            <a:r>
              <a:rPr lang="nl-NL" dirty="0"/>
              <a:t>Evaluatie huidige plan</a:t>
            </a:r>
          </a:p>
          <a:p>
            <a:pPr marL="0" indent="0" algn="ctr">
              <a:buNone/>
            </a:pPr>
            <a:r>
              <a:rPr lang="nl-NL" dirty="0"/>
              <a:t>Met betrokkenen uit commissies en raden</a:t>
            </a:r>
          </a:p>
          <a:p>
            <a:pPr marL="0" indent="0" algn="ctr">
              <a:buNone/>
            </a:pPr>
            <a:endParaRPr lang="nl-NL" dirty="0"/>
          </a:p>
          <a:p>
            <a:pPr marL="0" indent="0" algn="ctr">
              <a:buNone/>
            </a:pPr>
            <a:endParaRPr lang="nl-NL" dirty="0"/>
          </a:p>
        </p:txBody>
      </p:sp>
      <p:pic>
        <p:nvPicPr>
          <p:cNvPr id="3" name="Afbeelding 2" descr="Afbeelding met tekst, schermopname, diagram, lijn&#10;&#10;Automatisch gegenereerde beschrijving">
            <a:extLst>
              <a:ext uri="{FF2B5EF4-FFF2-40B4-BE49-F238E27FC236}">
                <a16:creationId xmlns:a16="http://schemas.microsoft.com/office/drawing/2014/main" id="{36BEF2B6-FBDF-729C-70E0-8EDEC3F018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5138" y="1027906"/>
            <a:ext cx="5974323" cy="4436813"/>
          </a:xfrm>
          <a:prstGeom prst="rect">
            <a:avLst/>
          </a:prstGeom>
        </p:spPr>
      </p:pic>
    </p:spTree>
    <p:extLst>
      <p:ext uri="{BB962C8B-B14F-4D97-AF65-F5344CB8AC3E}">
        <p14:creationId xmlns:p14="http://schemas.microsoft.com/office/powerpoint/2010/main" val="397566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Samenvatting:</a:t>
            </a:r>
          </a:p>
        </p:txBody>
      </p:sp>
      <p:sp>
        <p:nvSpPr>
          <p:cNvPr id="5" name="Tijdelijke aanduiding voor inhoud 4">
            <a:extLst>
              <a:ext uri="{FF2B5EF4-FFF2-40B4-BE49-F238E27FC236}">
                <a16:creationId xmlns:a16="http://schemas.microsoft.com/office/drawing/2014/main" id="{88F07F60-5289-11AD-86A4-85239479FF46}"/>
              </a:ext>
            </a:extLst>
          </p:cNvPr>
          <p:cNvSpPr>
            <a:spLocks noGrp="1"/>
          </p:cNvSpPr>
          <p:nvPr>
            <p:ph idx="1"/>
          </p:nvPr>
        </p:nvSpPr>
        <p:spPr>
          <a:xfrm>
            <a:off x="838200" y="1825624"/>
            <a:ext cx="10515600" cy="4436813"/>
          </a:xfrm>
        </p:spPr>
        <p:txBody>
          <a:bodyPr>
            <a:normAutofit/>
          </a:bodyPr>
          <a:lstStyle/>
          <a:p>
            <a:pPr marL="0" indent="0">
              <a:lnSpc>
                <a:spcPct val="107000"/>
              </a:lnSpc>
              <a:spcAft>
                <a:spcPts val="800"/>
              </a:spcAft>
              <a:buNone/>
            </a:pPr>
            <a:r>
              <a:rPr lang="nl-NL" kern="100" dirty="0">
                <a:effectLst/>
                <a:ea typeface="Calibri" panose="020F0502020204030204" pitchFamily="34" charset="0"/>
                <a:cs typeface="Times New Roman" panose="02020603050405020304" pitchFamily="18" charset="0"/>
              </a:rPr>
              <a:t>Pijler Gemeente zijn:</a:t>
            </a:r>
          </a:p>
          <a:p>
            <a:pPr>
              <a:lnSpc>
                <a:spcPct val="107000"/>
              </a:lnSpc>
              <a:spcAft>
                <a:spcPts val="800"/>
              </a:spcAft>
            </a:pPr>
            <a:r>
              <a:rPr lang="nl-NL" kern="100" dirty="0">
                <a:effectLst/>
                <a:ea typeface="Calibri" panose="020F0502020204030204" pitchFamily="34" charset="0"/>
                <a:cs typeface="Times New Roman" panose="02020603050405020304" pitchFamily="18" charset="0"/>
              </a:rPr>
              <a:t>Onze gemeente heeft veel mooie activiteiten, die goed bezocht worden.</a:t>
            </a:r>
          </a:p>
          <a:p>
            <a:pPr>
              <a:lnSpc>
                <a:spcPct val="107000"/>
              </a:lnSpc>
              <a:spcAft>
                <a:spcPts val="800"/>
              </a:spcAft>
            </a:pPr>
            <a:r>
              <a:rPr lang="nl-NL" kern="100" dirty="0">
                <a:effectLst/>
                <a:ea typeface="Calibri" panose="020F0502020204030204" pitchFamily="34" charset="0"/>
                <a:cs typeface="Times New Roman" panose="02020603050405020304" pitchFamily="18" charset="0"/>
              </a:rPr>
              <a:t>Nieuwe aanpak pastoraat begint goed te werken.</a:t>
            </a:r>
          </a:p>
          <a:p>
            <a:pPr>
              <a:lnSpc>
                <a:spcPct val="107000"/>
              </a:lnSpc>
              <a:spcAft>
                <a:spcPts val="800"/>
              </a:spcAft>
            </a:pPr>
            <a:r>
              <a:rPr lang="nl-NL" kern="100" dirty="0">
                <a:effectLst/>
                <a:ea typeface="Calibri" panose="020F0502020204030204" pitchFamily="34" charset="0"/>
                <a:cs typeface="Times New Roman" panose="02020603050405020304" pitchFamily="18" charset="0"/>
              </a:rPr>
              <a:t>Veel vrijwilligers</a:t>
            </a:r>
          </a:p>
          <a:p>
            <a:pPr>
              <a:lnSpc>
                <a:spcPct val="107000"/>
              </a:lnSpc>
              <a:spcAft>
                <a:spcPts val="800"/>
              </a:spcAft>
            </a:pPr>
            <a:r>
              <a:rPr lang="nl-NL" kern="100" dirty="0">
                <a:effectLst/>
                <a:ea typeface="Calibri" panose="020F0502020204030204" pitchFamily="34" charset="0"/>
                <a:cs typeface="Times New Roman" panose="02020603050405020304" pitchFamily="18" charset="0"/>
              </a:rPr>
              <a:t>Op dit alles mogen we trots zijn en willen we graag, zolang dat lukt mee doorgaan</a:t>
            </a:r>
            <a:endParaRPr lang="nl-NL" sz="20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8504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En we zien ook:</a:t>
            </a:r>
          </a:p>
        </p:txBody>
      </p:sp>
      <p:sp>
        <p:nvSpPr>
          <p:cNvPr id="5" name="Tijdelijke aanduiding voor inhoud 4">
            <a:extLst>
              <a:ext uri="{FF2B5EF4-FFF2-40B4-BE49-F238E27FC236}">
                <a16:creationId xmlns:a16="http://schemas.microsoft.com/office/drawing/2014/main" id="{88F07F60-5289-11AD-86A4-85239479FF46}"/>
              </a:ext>
            </a:extLst>
          </p:cNvPr>
          <p:cNvSpPr>
            <a:spLocks noGrp="1"/>
          </p:cNvSpPr>
          <p:nvPr>
            <p:ph idx="1"/>
          </p:nvPr>
        </p:nvSpPr>
        <p:spPr>
          <a:xfrm>
            <a:off x="838200" y="1825624"/>
            <a:ext cx="10515600" cy="4436813"/>
          </a:xfrm>
        </p:spPr>
        <p:txBody>
          <a:bodyPr>
            <a:normAutofit/>
          </a:bodyPr>
          <a:lstStyle/>
          <a:p>
            <a:pPr>
              <a:lnSpc>
                <a:spcPct val="107000"/>
              </a:lnSpc>
              <a:spcAft>
                <a:spcPts val="800"/>
              </a:spcAft>
            </a:pPr>
            <a:r>
              <a:rPr lang="nl-NL" kern="100" dirty="0">
                <a:effectLst/>
                <a:latin typeface="Calibri" panose="020F0502020204030204" pitchFamily="34" charset="0"/>
                <a:ea typeface="Calibri" panose="020F0502020204030204" pitchFamily="34" charset="0"/>
                <a:cs typeface="Times New Roman" panose="02020603050405020304" pitchFamily="18" charset="0"/>
              </a:rPr>
              <a:t>Niet alle wensen kunnen verwezenlijkt worden (pastoraat, gebouwen)</a:t>
            </a:r>
          </a:p>
          <a:p>
            <a:pPr>
              <a:lnSpc>
                <a:spcPct val="107000"/>
              </a:lnSpc>
              <a:spcAft>
                <a:spcPts val="800"/>
              </a:spcAft>
            </a:pPr>
            <a:r>
              <a:rPr lang="nl-NL" kern="100" dirty="0">
                <a:effectLst/>
                <a:latin typeface="Calibri" panose="020F0502020204030204" pitchFamily="34" charset="0"/>
                <a:ea typeface="Calibri" panose="020F0502020204030204" pitchFamily="34" charset="0"/>
                <a:cs typeface="Times New Roman" panose="02020603050405020304" pitchFamily="18" charset="0"/>
              </a:rPr>
              <a:t>Vergrijzing en afname aantal vrijwilligers waardoor kwetsbaar.</a:t>
            </a:r>
          </a:p>
          <a:p>
            <a:pPr marL="0" indent="0">
              <a:lnSpc>
                <a:spcPct val="107000"/>
              </a:lnSpc>
              <a:spcAft>
                <a:spcPts val="800"/>
              </a:spcAft>
              <a:buNone/>
            </a:pPr>
            <a:r>
              <a:rPr lang="nl-NL" kern="100" dirty="0">
                <a:latin typeface="Calibri" panose="020F0502020204030204" pitchFamily="34" charset="0"/>
                <a:ea typeface="Calibri" panose="020F0502020204030204" pitchFamily="34" charset="0"/>
                <a:cs typeface="Times New Roman" panose="02020603050405020304" pitchFamily="18" charset="0"/>
              </a:rPr>
              <a:t>(Voorbeeld vrijwilligersavond)</a:t>
            </a:r>
            <a:endParaRPr lang="nl-NL"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099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Kerkdiensten:</a:t>
            </a:r>
          </a:p>
        </p:txBody>
      </p:sp>
      <p:sp>
        <p:nvSpPr>
          <p:cNvPr id="5" name="Tijdelijke aanduiding voor inhoud 4">
            <a:extLst>
              <a:ext uri="{FF2B5EF4-FFF2-40B4-BE49-F238E27FC236}">
                <a16:creationId xmlns:a16="http://schemas.microsoft.com/office/drawing/2014/main" id="{88F07F60-5289-11AD-86A4-85239479FF46}"/>
              </a:ext>
            </a:extLst>
          </p:cNvPr>
          <p:cNvSpPr>
            <a:spLocks noGrp="1"/>
          </p:cNvSpPr>
          <p:nvPr>
            <p:ph idx="1"/>
          </p:nvPr>
        </p:nvSpPr>
        <p:spPr>
          <a:xfrm>
            <a:off x="838200" y="1825624"/>
            <a:ext cx="10515600" cy="4436813"/>
          </a:xfrm>
        </p:spPr>
        <p:txBody>
          <a:bodyPr>
            <a:normAutofit/>
          </a:bodyPr>
          <a:lstStyle/>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Mooie (zondagse) vieringen. Die spreken de bezoekende gemeenteleden aan (brede middengroep).</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Andere vormen van vieren zitten in het rooster. Nu een goede mix. </a:t>
            </a:r>
          </a:p>
          <a:p>
            <a:pPr>
              <a:lnSpc>
                <a:spcPct val="107000"/>
              </a:lnSpc>
              <a:spcAft>
                <a:spcPts val="800"/>
              </a:spcAft>
            </a:pPr>
            <a:r>
              <a:rPr lang="nl-NL" sz="2800" kern="100" dirty="0">
                <a:effectLst/>
                <a:ea typeface="Calibri" panose="020F0502020204030204" pitchFamily="34" charset="0"/>
                <a:cs typeface="Times New Roman" panose="02020603050405020304" pitchFamily="18" charset="0"/>
              </a:rPr>
              <a:t>Preekrooster krijgen we vrijwel rond. </a:t>
            </a:r>
          </a:p>
        </p:txBody>
      </p:sp>
    </p:spTree>
    <p:extLst>
      <p:ext uri="{BB962C8B-B14F-4D97-AF65-F5344CB8AC3E}">
        <p14:creationId xmlns:p14="http://schemas.microsoft.com/office/powerpoint/2010/main" val="1433189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AFE2912-4E4D-3628-38E0-D22890153668}"/>
              </a:ext>
            </a:extLst>
          </p:cNvPr>
          <p:cNvSpPr>
            <a:spLocks noGrp="1"/>
          </p:cNvSpPr>
          <p:nvPr>
            <p:ph type="title"/>
          </p:nvPr>
        </p:nvSpPr>
        <p:spPr/>
        <p:txBody>
          <a:bodyPr/>
          <a:lstStyle/>
          <a:p>
            <a:r>
              <a:rPr lang="nl-NL" dirty="0"/>
              <a:t>En we zien ook:</a:t>
            </a:r>
          </a:p>
        </p:txBody>
      </p:sp>
      <p:sp>
        <p:nvSpPr>
          <p:cNvPr id="5" name="Tijdelijke aanduiding voor inhoud 4">
            <a:extLst>
              <a:ext uri="{FF2B5EF4-FFF2-40B4-BE49-F238E27FC236}">
                <a16:creationId xmlns:a16="http://schemas.microsoft.com/office/drawing/2014/main" id="{88F07F60-5289-11AD-86A4-85239479FF46}"/>
              </a:ext>
            </a:extLst>
          </p:cNvPr>
          <p:cNvSpPr>
            <a:spLocks noGrp="1"/>
          </p:cNvSpPr>
          <p:nvPr>
            <p:ph idx="1"/>
          </p:nvPr>
        </p:nvSpPr>
        <p:spPr>
          <a:xfrm>
            <a:off x="838200" y="1825624"/>
            <a:ext cx="10515600" cy="4436813"/>
          </a:xfrm>
        </p:spPr>
        <p:txBody>
          <a:bodyPr>
            <a:normAutofit/>
          </a:bodyPr>
          <a:lstStyle/>
          <a:p>
            <a:pPr>
              <a:lnSpc>
                <a:spcPct val="107000"/>
              </a:lnSpc>
              <a:spcAft>
                <a:spcPts val="800"/>
              </a:spcAft>
            </a:pPr>
            <a:r>
              <a:rPr lang="nl-NL" kern="100" dirty="0">
                <a:effectLst/>
                <a:ea typeface="Calibri" panose="020F0502020204030204" pitchFamily="34" charset="0"/>
                <a:cs typeface="Times New Roman" panose="02020603050405020304" pitchFamily="18" charset="0"/>
              </a:rPr>
              <a:t>Afname kerkbezoek</a:t>
            </a:r>
          </a:p>
          <a:p>
            <a:pPr>
              <a:lnSpc>
                <a:spcPct val="107000"/>
              </a:lnSpc>
              <a:spcAft>
                <a:spcPts val="800"/>
              </a:spcAft>
            </a:pPr>
            <a:r>
              <a:rPr lang="nl-NL" kern="100" dirty="0">
                <a:effectLst/>
                <a:ea typeface="Calibri" panose="020F0502020204030204" pitchFamily="34" charset="0"/>
                <a:cs typeface="Times New Roman" panose="02020603050405020304" pitchFamily="18" charset="0"/>
              </a:rPr>
              <a:t>We missen de jonge mensen (tot 50); soms best eenzaam.</a:t>
            </a:r>
          </a:p>
          <a:p>
            <a:pPr>
              <a:lnSpc>
                <a:spcPct val="107000"/>
              </a:lnSpc>
              <a:spcAft>
                <a:spcPts val="800"/>
              </a:spcAft>
            </a:pPr>
            <a:r>
              <a:rPr lang="nl-NL" kern="100" dirty="0">
                <a:effectLst/>
                <a:ea typeface="Calibri" panose="020F0502020204030204" pitchFamily="34" charset="0"/>
                <a:cs typeface="Times New Roman" panose="02020603050405020304" pitchFamily="18" charset="0"/>
              </a:rPr>
              <a:t>Niet iedereen voelt zich thuis in de dienst.</a:t>
            </a:r>
          </a:p>
        </p:txBody>
      </p:sp>
    </p:spTree>
    <p:extLst>
      <p:ext uri="{BB962C8B-B14F-4D97-AF65-F5344CB8AC3E}">
        <p14:creationId xmlns:p14="http://schemas.microsoft.com/office/powerpoint/2010/main" val="3450247762"/>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1080</Words>
  <Application>Microsoft Office PowerPoint</Application>
  <PresentationFormat>Breedbeeld</PresentationFormat>
  <Paragraphs>139</Paragraphs>
  <Slides>26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26</vt:i4>
      </vt:variant>
    </vt:vector>
  </HeadingPairs>
  <TitlesOfParts>
    <vt:vector size="30" baseType="lpstr">
      <vt:lpstr>Arial</vt:lpstr>
      <vt:lpstr>Calibri</vt:lpstr>
      <vt:lpstr>Calibri Light</vt:lpstr>
      <vt:lpstr>Kantoorthema</vt:lpstr>
      <vt:lpstr>Gemeente bijeenkomst  16 januari 2024</vt:lpstr>
      <vt:lpstr>Welkom en Agenda</vt:lpstr>
      <vt:lpstr>Verslag gemeentebijeenkomst 7 mei 2023</vt:lpstr>
      <vt:lpstr>De toekomst van onze gemeente</vt:lpstr>
      <vt:lpstr>Stap 1</vt:lpstr>
      <vt:lpstr>Samenvatting:</vt:lpstr>
      <vt:lpstr>En we zien ook:</vt:lpstr>
      <vt:lpstr>Kerkdiensten:</vt:lpstr>
      <vt:lpstr>En we zien ook:</vt:lpstr>
      <vt:lpstr>Jeugd:</vt:lpstr>
      <vt:lpstr>Gebouwen:</vt:lpstr>
      <vt:lpstr>Vervolg gebouwen:</vt:lpstr>
      <vt:lpstr>En we zien ook:</vt:lpstr>
      <vt:lpstr>Eind conclusie:</vt:lpstr>
      <vt:lpstr>Stap 2</vt:lpstr>
      <vt:lpstr>Landelijke ontwikkelingen:</vt:lpstr>
      <vt:lpstr>Wat we allemaal hebben geprobeerd?</vt:lpstr>
      <vt:lpstr>Wat gaan we missen als de kerk verdwijnt?</vt:lpstr>
      <vt:lpstr>Classis:</vt:lpstr>
      <vt:lpstr>Financiële toekomst:</vt:lpstr>
      <vt:lpstr>Toekomst van de kerkelijke betrokkenheid</vt:lpstr>
      <vt:lpstr>Wat we zien is:</vt:lpstr>
      <vt:lpstr>Conclusie:</vt:lpstr>
      <vt:lpstr>Conclusie:</vt:lpstr>
      <vt:lpstr>Waarom?</vt:lpstr>
      <vt:lpstr>Vragen voor de gemeente: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Gemeente bijeenkomst  16 januari 2024</dc:title>
  <dc:creator>Berjan</dc:creator>
  <cp:lastModifiedBy>M.C. Bus | AvesTura</cp:lastModifiedBy>
  <cp:revision>7</cp:revision>
  <dcterms:created xsi:type="dcterms:W3CDTF">2024-01-14T21:36:00Z</dcterms:created>
  <dcterms:modified xsi:type="dcterms:W3CDTF">2024-01-16T16:15:36Z</dcterms:modified>
</cp:coreProperties>
</file>